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8" r:id="rId5"/>
    <p:sldId id="256" r:id="rId6"/>
    <p:sldId id="257" r:id="rId7"/>
    <p:sldId id="258" r:id="rId8"/>
    <p:sldId id="261" r:id="rId9"/>
    <p:sldId id="260" r:id="rId10"/>
    <p:sldId id="259" r:id="rId11"/>
    <p:sldId id="262" r:id="rId12"/>
    <p:sldId id="263" r:id="rId13"/>
    <p:sldId id="267" r:id="rId14"/>
    <p:sldId id="266" r:id="rId15"/>
    <p:sldId id="26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F0B548-2949-4EE3-83FD-050E44DA541A}" type="datetimeFigureOut">
              <a:rPr lang="en-GB" smtClean="0"/>
              <a:t>01/07/2020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B11E6F92-6ED4-4CAD-B263-520C8F0D786D}"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908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0B548-2949-4EE3-83FD-050E44DA541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1E6F92-6ED4-4CAD-B263-520C8F0D786D}"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848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0B548-2949-4EE3-83FD-050E44DA541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1E6F92-6ED4-4CAD-B263-520C8F0D786D}"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339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0B548-2949-4EE3-83FD-050E44DA541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1E6F92-6ED4-4CAD-B263-520C8F0D786D}"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172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F0B548-2949-4EE3-83FD-050E44DA541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1E6F92-6ED4-4CAD-B263-520C8F0D786D}"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212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F0B548-2949-4EE3-83FD-050E44DA541A}"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1E6F92-6ED4-4CAD-B263-520C8F0D786D}"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272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F0B548-2949-4EE3-83FD-050E44DA541A}" type="datetimeFigureOut">
              <a:rPr lang="en-GB" smtClean="0"/>
              <a:t>01/07/2020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1E6F92-6ED4-4CAD-B263-520C8F0D786D}"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06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0B548-2949-4EE3-83FD-050E44DA541A}" type="datetimeFigureOut">
              <a:rPr lang="en-GB" smtClean="0"/>
              <a:t>01/07/2020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1E6F92-6ED4-4CAD-B263-520C8F0D786D}"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120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0B548-2949-4EE3-83FD-050E44DA541A}" type="datetimeFigureOut">
              <a:rPr lang="en-GB" smtClean="0"/>
              <a:t>01/07/2020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1E6F92-6ED4-4CAD-B263-520C8F0D786D}" type="slidenum">
              <a:rPr lang="en-GB" smtClean="0"/>
              <a:t>‹#›</a:t>
            </a:fld>
            <a:endParaRPr lang="en-GB"/>
          </a:p>
        </p:txBody>
      </p:sp>
    </p:spTree>
    <p:extLst>
      <p:ext uri="{BB962C8B-B14F-4D97-AF65-F5344CB8AC3E}">
        <p14:creationId xmlns:p14="http://schemas.microsoft.com/office/powerpoint/2010/main" val="283627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F0B548-2949-4EE3-83FD-050E44DA541A}"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1E6F92-6ED4-4CAD-B263-520C8F0D786D}"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377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FF0B548-2949-4EE3-83FD-050E44DA541A}" type="datetimeFigureOut">
              <a:rPr lang="en-GB" smtClean="0"/>
              <a:t>01/07/2020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B11E6F92-6ED4-4CAD-B263-520C8F0D786D}"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125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FF0B548-2949-4EE3-83FD-050E44DA541A}" type="datetimeFigureOut">
              <a:rPr lang="en-GB" smtClean="0"/>
              <a:t>01/07/2020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11E6F92-6ED4-4CAD-B263-520C8F0D786D}"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02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l.uk/learning/langlit/sounds/regional-voices/grammatical-variation/" TargetMode="External"/><Relationship Id="rId2" Type="http://schemas.openxmlformats.org/officeDocument/2006/relationships/hyperlink" Target="http://www.bl.uk/learning/langlit/sounds/regional-voices/lexical-variation/" TargetMode="External"/><Relationship Id="rId1" Type="http://schemas.openxmlformats.org/officeDocument/2006/relationships/slideLayout" Target="../slideLayouts/slideLayout6.xml"/><Relationship Id="rId5" Type="http://schemas.openxmlformats.org/officeDocument/2006/relationships/hyperlink" Target="http://www.bl.uk/learning/langlit/sounds/regional-voices/phonological-variation/" TargetMode="External"/><Relationship Id="rId4" Type="http://schemas.openxmlformats.org/officeDocument/2006/relationships/hyperlink" Target="http://www.bl.uk/learning/langlit/sounds/regional-voices/social-varia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ictionary.cambridge.org/dictionary/english/showing" TargetMode="External"/><Relationship Id="rId2" Type="http://schemas.openxmlformats.org/officeDocument/2006/relationships/hyperlink" Target="https://dictionary.cambridge.org/dictionary/english/feeling" TargetMode="External"/><Relationship Id="rId1" Type="http://schemas.openxmlformats.org/officeDocument/2006/relationships/slideLayout" Target="../slideLayouts/slideLayout6.xml"/><Relationship Id="rId6" Type="http://schemas.openxmlformats.org/officeDocument/2006/relationships/hyperlink" Target="https://dictionary.cambridge.org/dictionary/english/satisfaction" TargetMode="External"/><Relationship Id="rId5" Type="http://schemas.openxmlformats.org/officeDocument/2006/relationships/hyperlink" Target="https://dictionary.cambridge.org/dictionary/english/pleasure" TargetMode="External"/><Relationship Id="rId4" Type="http://schemas.openxmlformats.org/officeDocument/2006/relationships/hyperlink" Target="https://dictionary.cambridge.org/dictionary/english/caus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cKFjPSAiHd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WgEc4Cz32e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F942-3F9C-414E-A165-8E516987BB74}"/>
              </a:ext>
            </a:extLst>
          </p:cNvPr>
          <p:cNvSpPr>
            <a:spLocks noGrp="1"/>
          </p:cNvSpPr>
          <p:nvPr>
            <p:ph type="ctrTitle"/>
          </p:nvPr>
        </p:nvSpPr>
        <p:spPr/>
        <p:txBody>
          <a:bodyPr/>
          <a:lstStyle/>
          <a:p>
            <a:r>
              <a:rPr lang="en-GB" dirty="0"/>
              <a:t>English language</a:t>
            </a:r>
          </a:p>
        </p:txBody>
      </p:sp>
      <p:sp>
        <p:nvSpPr>
          <p:cNvPr id="3" name="Subtitle 2">
            <a:extLst>
              <a:ext uri="{FF2B5EF4-FFF2-40B4-BE49-F238E27FC236}">
                <a16:creationId xmlns:a16="http://schemas.microsoft.com/office/drawing/2014/main" id="{C53DE634-7311-480A-868A-9FBFE0721527}"/>
              </a:ext>
            </a:extLst>
          </p:cNvPr>
          <p:cNvSpPr>
            <a:spLocks noGrp="1"/>
          </p:cNvSpPr>
          <p:nvPr>
            <p:ph type="subTitle" idx="1"/>
          </p:nvPr>
        </p:nvSpPr>
        <p:spPr/>
        <p:txBody>
          <a:bodyPr/>
          <a:lstStyle/>
          <a:p>
            <a:r>
              <a:rPr lang="en-GB" dirty="0"/>
              <a:t>Introduction to Accent and Dialect</a:t>
            </a:r>
          </a:p>
        </p:txBody>
      </p:sp>
    </p:spTree>
    <p:extLst>
      <p:ext uri="{BB962C8B-B14F-4D97-AF65-F5344CB8AC3E}">
        <p14:creationId xmlns:p14="http://schemas.microsoft.com/office/powerpoint/2010/main" val="246073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Accent and Dialect Study – recap and extension tasks</a:t>
            </a:r>
          </a:p>
        </p:txBody>
      </p:sp>
      <p:sp>
        <p:nvSpPr>
          <p:cNvPr id="3" name="Content Placeholder 2"/>
          <p:cNvSpPr>
            <a:spLocks noGrp="1"/>
          </p:cNvSpPr>
          <p:nvPr>
            <p:ph idx="1"/>
          </p:nvPr>
        </p:nvSpPr>
        <p:spPr/>
        <p:txBody>
          <a:bodyPr>
            <a:normAutofit fontScale="92500" lnSpcReduction="20000"/>
          </a:bodyPr>
          <a:lstStyle/>
          <a:p>
            <a:pPr marL="0" indent="0">
              <a:buNone/>
            </a:pPr>
            <a:r>
              <a:rPr lang="en-GB" u="sng" dirty="0"/>
              <a:t>Key learning points</a:t>
            </a:r>
          </a:p>
          <a:p>
            <a:r>
              <a:rPr lang="en-GB" dirty="0"/>
              <a:t>The difference between accent and dialect</a:t>
            </a:r>
          </a:p>
          <a:p>
            <a:r>
              <a:rPr lang="en-GB" dirty="0"/>
              <a:t>How dialect and accents show differences in pronunciation, lexis and grammar.</a:t>
            </a:r>
          </a:p>
          <a:p>
            <a:r>
              <a:rPr lang="en-GB" dirty="0"/>
              <a:t>No one dialect is linguistically better that another – they are just different! </a:t>
            </a:r>
          </a:p>
          <a:p>
            <a:pPr marL="0" indent="0">
              <a:buNone/>
            </a:pPr>
            <a:r>
              <a:rPr lang="en-GB" u="sng" dirty="0"/>
              <a:t>Work at Home</a:t>
            </a:r>
          </a:p>
          <a:p>
            <a:r>
              <a:rPr lang="en-GB" dirty="0"/>
              <a:t>Talk with your parents and grandparents about their accents and dialects. Ask them if they can think of any dialect words or dialect expressions that people used to use and that aren’t heard as much among your generation. Ask them if they think that people’s local accents are as strong as they used to be. Note down what they say and bring this to the next lesson.</a:t>
            </a:r>
          </a:p>
          <a:p>
            <a:endParaRPr lang="en-GB" dirty="0"/>
          </a:p>
        </p:txBody>
      </p:sp>
    </p:spTree>
    <p:extLst>
      <p:ext uri="{BB962C8B-B14F-4D97-AF65-F5344CB8AC3E}">
        <p14:creationId xmlns:p14="http://schemas.microsoft.com/office/powerpoint/2010/main" val="224211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329" y="322380"/>
            <a:ext cx="9603275" cy="1049235"/>
          </a:xfrm>
        </p:spPr>
        <p:txBody>
          <a:bodyPr>
            <a:normAutofit fontScale="90000"/>
          </a:bodyPr>
          <a:lstStyle/>
          <a:p>
            <a:r>
              <a:rPr lang="en-GB" sz="3600" dirty="0"/>
              <a:t>Introduction to Accent and Dialect Study – Grammar extension task</a:t>
            </a:r>
          </a:p>
        </p:txBody>
      </p:sp>
      <p:sp>
        <p:nvSpPr>
          <p:cNvPr id="3" name="TextBox 2"/>
          <p:cNvSpPr txBox="1"/>
          <p:nvPr/>
        </p:nvSpPr>
        <p:spPr>
          <a:xfrm>
            <a:off x="496304" y="2131745"/>
            <a:ext cx="10525300" cy="3662541"/>
          </a:xfrm>
          <a:prstGeom prst="rect">
            <a:avLst/>
          </a:prstGeom>
          <a:solidFill>
            <a:schemeClr val="accent5">
              <a:lumMod val="20000"/>
              <a:lumOff val="80000"/>
            </a:schemeClr>
          </a:solidFill>
        </p:spPr>
        <p:txBody>
          <a:bodyPr wrap="square" rtlCol="0">
            <a:spAutoFit/>
          </a:bodyPr>
          <a:lstStyle/>
          <a:p>
            <a:r>
              <a:rPr lang="en-GB" dirty="0"/>
              <a:t>More detailed explanation of </a:t>
            </a:r>
            <a:r>
              <a:rPr lang="en-GB" b="1" dirty="0"/>
              <a:t>Grammatical variation</a:t>
            </a:r>
            <a:endParaRPr lang="en-GB" dirty="0"/>
          </a:p>
          <a:p>
            <a:endParaRPr lang="en-GB" dirty="0"/>
          </a:p>
          <a:p>
            <a:r>
              <a:rPr lang="en-GB" sz="1400" b="1" dirty="0"/>
              <a:t>“ </a:t>
            </a:r>
            <a:r>
              <a:rPr lang="en-GB" sz="1400" b="1" u="sng" dirty="0">
                <a:hlinkClick r:id="rId2"/>
              </a:rPr>
              <a:t>happen</a:t>
            </a:r>
            <a:r>
              <a:rPr lang="en-GB" sz="1400" b="1" dirty="0"/>
              <a:t> </a:t>
            </a:r>
            <a:r>
              <a:rPr lang="en-GB" sz="1400" b="1" u="sng" dirty="0">
                <a:hlinkClick r:id="rId3"/>
              </a:rPr>
              <a:t>she were</a:t>
            </a:r>
            <a:r>
              <a:rPr lang="en-GB" sz="1400" b="1" dirty="0"/>
              <a:t> </a:t>
            </a:r>
            <a:r>
              <a:rPr lang="en-GB" sz="1400" b="1" u="sng" dirty="0">
                <a:hlinkClick r:id="rId4"/>
              </a:rPr>
              <a:t>wearing</a:t>
            </a:r>
            <a:r>
              <a:rPr lang="en-GB" sz="1400" b="1" dirty="0"/>
              <a:t> a </a:t>
            </a:r>
            <a:r>
              <a:rPr lang="en-GB" sz="1400" b="1" u="sng" dirty="0">
                <a:hlinkClick r:id="rId5"/>
              </a:rPr>
              <a:t>mask</a:t>
            </a:r>
            <a:r>
              <a:rPr lang="en-GB" sz="1400" b="1" dirty="0"/>
              <a:t> ”</a:t>
            </a:r>
            <a:endParaRPr lang="en-GB" sz="1400" dirty="0"/>
          </a:p>
          <a:p>
            <a:r>
              <a:rPr lang="en-GB" sz="1400" dirty="0"/>
              <a:t>The construction </a:t>
            </a:r>
            <a:r>
              <a:rPr lang="en-GB" sz="1400" i="1" dirty="0"/>
              <a:t>she</a:t>
            </a:r>
            <a:r>
              <a:rPr lang="en-GB" sz="1400" b="1" i="1" dirty="0"/>
              <a:t> were</a:t>
            </a:r>
            <a:r>
              <a:rPr lang="en-GB" sz="1400" i="1" dirty="0"/>
              <a:t> wearing a mask</a:t>
            </a:r>
            <a:r>
              <a:rPr lang="en-GB" sz="1400" dirty="0"/>
              <a:t> might sound unusual to some ears, but in some dialects in northern England and the Midlands, many speakers indicate the past tense of ‘to be’ by saying </a:t>
            </a:r>
            <a:r>
              <a:rPr lang="en-GB" sz="1400" i="1" dirty="0"/>
              <a:t>I were</a:t>
            </a:r>
            <a:r>
              <a:rPr lang="en-GB" sz="1400" dirty="0"/>
              <a:t>, </a:t>
            </a:r>
            <a:r>
              <a:rPr lang="en-GB" sz="1400" i="1" dirty="0"/>
              <a:t>you were</a:t>
            </a:r>
            <a:r>
              <a:rPr lang="en-GB" sz="1400" dirty="0"/>
              <a:t>, </a:t>
            </a:r>
            <a:r>
              <a:rPr lang="en-GB" sz="1400" i="1" dirty="0"/>
              <a:t>he</a:t>
            </a:r>
            <a:r>
              <a:rPr lang="en-GB" sz="1400" dirty="0"/>
              <a:t>, </a:t>
            </a:r>
            <a:r>
              <a:rPr lang="en-GB" sz="1400" i="1" dirty="0"/>
              <a:t>she</a:t>
            </a:r>
            <a:r>
              <a:rPr lang="en-GB" sz="1400" dirty="0"/>
              <a:t> and </a:t>
            </a:r>
            <a:r>
              <a:rPr lang="en-GB" sz="1400" i="1" dirty="0"/>
              <a:t>it were</a:t>
            </a:r>
            <a:r>
              <a:rPr lang="en-GB" sz="1400" dirty="0"/>
              <a:t>, </a:t>
            </a:r>
            <a:r>
              <a:rPr lang="en-GB" sz="1400" i="1" dirty="0"/>
              <a:t>we were</a:t>
            </a:r>
            <a:r>
              <a:rPr lang="en-GB" sz="1400" dirty="0"/>
              <a:t> and </a:t>
            </a:r>
            <a:r>
              <a:rPr lang="en-GB" sz="1400" i="1" dirty="0"/>
              <a:t>they were</a:t>
            </a:r>
            <a:r>
              <a:rPr lang="en-GB" sz="1400" dirty="0"/>
              <a:t>. This means the verb is </a:t>
            </a:r>
            <a:r>
              <a:rPr lang="en-GB" sz="1400" b="1" dirty="0"/>
              <a:t>unmarked for person</a:t>
            </a:r>
            <a:r>
              <a:rPr lang="en-GB" sz="1400" dirty="0"/>
              <a:t>, while speakers of Standard English differentiate by using </a:t>
            </a:r>
            <a:r>
              <a:rPr lang="en-GB" sz="1400" i="1" dirty="0"/>
              <a:t>I was</a:t>
            </a:r>
            <a:r>
              <a:rPr lang="en-GB" sz="1400" dirty="0"/>
              <a:t>, </a:t>
            </a:r>
            <a:r>
              <a:rPr lang="en-GB" sz="1400" i="1" dirty="0"/>
              <a:t>she/he/it was </a:t>
            </a:r>
            <a:r>
              <a:rPr lang="en-GB" sz="1400" dirty="0"/>
              <a:t>and </a:t>
            </a:r>
            <a:r>
              <a:rPr lang="en-GB" sz="1400" i="1" dirty="0"/>
              <a:t>they/we were</a:t>
            </a:r>
            <a:r>
              <a:rPr lang="en-GB" sz="1400" dirty="0"/>
              <a:t>. Some dialects, perhaps particularly those in the South East of England, favour a similarly unmarked version using the singular form of the verb </a:t>
            </a:r>
            <a:r>
              <a:rPr lang="en-GB" sz="1400" i="1" dirty="0"/>
              <a:t>I was</a:t>
            </a:r>
            <a:r>
              <a:rPr lang="en-GB" sz="1400" dirty="0"/>
              <a:t>, </a:t>
            </a:r>
            <a:r>
              <a:rPr lang="en-GB" sz="1400" i="1" dirty="0"/>
              <a:t>you was</a:t>
            </a:r>
            <a:r>
              <a:rPr lang="en-GB" sz="1400" dirty="0"/>
              <a:t>, </a:t>
            </a:r>
            <a:r>
              <a:rPr lang="en-GB" sz="1400" i="1" dirty="0"/>
              <a:t>he</a:t>
            </a:r>
            <a:r>
              <a:rPr lang="en-GB" sz="1400" dirty="0"/>
              <a:t>, </a:t>
            </a:r>
            <a:r>
              <a:rPr lang="en-GB" sz="1400" i="1" dirty="0"/>
              <a:t>she</a:t>
            </a:r>
            <a:r>
              <a:rPr lang="en-GB" sz="1400" dirty="0"/>
              <a:t> and </a:t>
            </a:r>
            <a:r>
              <a:rPr lang="en-GB" sz="1400" i="1" dirty="0"/>
              <a:t>it was</a:t>
            </a:r>
            <a:r>
              <a:rPr lang="en-GB" sz="1400" dirty="0"/>
              <a:t>, </a:t>
            </a:r>
            <a:r>
              <a:rPr lang="en-GB" sz="1400" i="1" dirty="0"/>
              <a:t>we was</a:t>
            </a:r>
            <a:r>
              <a:rPr lang="en-GB" sz="1400" dirty="0"/>
              <a:t> and </a:t>
            </a:r>
            <a:r>
              <a:rPr lang="en-GB" sz="1400" i="1" dirty="0"/>
              <a:t>they was</a:t>
            </a:r>
            <a:r>
              <a:rPr lang="en-GB" sz="1400" dirty="0"/>
              <a:t>. </a:t>
            </a:r>
          </a:p>
          <a:p>
            <a:endParaRPr lang="en-GB" sz="1400" dirty="0"/>
          </a:p>
          <a:p>
            <a:r>
              <a:rPr lang="en-GB" sz="1400" b="1" dirty="0"/>
              <a:t>There is no wrong and right</a:t>
            </a:r>
            <a:endParaRPr lang="en-GB" sz="1400" dirty="0"/>
          </a:p>
          <a:p>
            <a:r>
              <a:rPr lang="en-GB" sz="1400" dirty="0"/>
              <a:t>We should avoid the temptation to draw misguided conclusions about what is ‘correct’ and ‘incorrect’ grammar. The northern and southern dialect patterns are more regular than Standard English, and indeed mirror the model for every other verb — consider </a:t>
            </a:r>
            <a:r>
              <a:rPr lang="en-GB" sz="1400" i="1" dirty="0"/>
              <a:t>I played</a:t>
            </a:r>
            <a:r>
              <a:rPr lang="en-GB" sz="1400" dirty="0"/>
              <a:t>, </a:t>
            </a:r>
            <a:r>
              <a:rPr lang="en-GB" sz="1400" i="1" dirty="0"/>
              <a:t>you played</a:t>
            </a:r>
            <a:r>
              <a:rPr lang="en-GB" sz="1400" dirty="0"/>
              <a:t>, </a:t>
            </a:r>
            <a:r>
              <a:rPr lang="en-GB" sz="1400" i="1" dirty="0"/>
              <a:t>I went</a:t>
            </a:r>
            <a:r>
              <a:rPr lang="en-GB" sz="1400" dirty="0"/>
              <a:t>, </a:t>
            </a:r>
            <a:r>
              <a:rPr lang="en-GB" sz="1400" i="1" dirty="0"/>
              <a:t>you went</a:t>
            </a:r>
            <a:r>
              <a:rPr lang="en-GB" sz="1400" dirty="0"/>
              <a:t> and so on. Linguists therefore don’t talk about ‘right’ and ‘wrong’ grammar but make a distinction between </a:t>
            </a:r>
            <a:r>
              <a:rPr lang="en-GB" sz="1400" b="1" dirty="0"/>
              <a:t>standard</a:t>
            </a:r>
            <a:r>
              <a:rPr lang="en-GB" sz="1400" dirty="0"/>
              <a:t> and </a:t>
            </a:r>
            <a:r>
              <a:rPr lang="en-GB" sz="1400" b="1" dirty="0"/>
              <a:t>non-standard</a:t>
            </a:r>
            <a:r>
              <a:rPr lang="en-GB" sz="1400" dirty="0"/>
              <a:t> grammar, where Standard English refers to what many people consider a prestigious form, mainly because people in positions of authority use it and because of its universal acceptance as the written norm. </a:t>
            </a:r>
          </a:p>
          <a:p>
            <a:r>
              <a:rPr lang="en-GB" sz="1400" i="1" dirty="0"/>
              <a:t>(from the British Library website.)</a:t>
            </a:r>
          </a:p>
        </p:txBody>
      </p:sp>
      <p:sp>
        <p:nvSpPr>
          <p:cNvPr id="6" name="Rectangle 1"/>
          <p:cNvSpPr>
            <a:spLocks noChangeArrowheads="1"/>
          </p:cNvSpPr>
          <p:nvPr/>
        </p:nvSpPr>
        <p:spPr bwMode="auto">
          <a:xfrm>
            <a:off x="3284538" y="3475038"/>
            <a:ext cx="750199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1749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954" y="194535"/>
            <a:ext cx="9603275" cy="1049235"/>
          </a:xfrm>
        </p:spPr>
        <p:txBody>
          <a:bodyPr>
            <a:normAutofit fontScale="90000"/>
          </a:bodyPr>
          <a:lstStyle/>
          <a:p>
            <a:r>
              <a:rPr lang="en-GB" sz="3600" dirty="0"/>
              <a:t>Introduction to Accent and Dialect Study – Grammar extension task</a:t>
            </a:r>
          </a:p>
        </p:txBody>
      </p:sp>
      <p:sp>
        <p:nvSpPr>
          <p:cNvPr id="3" name="TextBox 2"/>
          <p:cNvSpPr txBox="1"/>
          <p:nvPr/>
        </p:nvSpPr>
        <p:spPr>
          <a:xfrm>
            <a:off x="133620" y="1243770"/>
            <a:ext cx="11587326" cy="1477328"/>
          </a:xfrm>
          <a:prstGeom prst="rect">
            <a:avLst/>
          </a:prstGeom>
          <a:solidFill>
            <a:schemeClr val="accent5">
              <a:lumMod val="20000"/>
              <a:lumOff val="80000"/>
            </a:schemeClr>
          </a:solidFill>
        </p:spPr>
        <p:txBody>
          <a:bodyPr wrap="square" rtlCol="0">
            <a:spAutoFit/>
          </a:bodyPr>
          <a:lstStyle/>
          <a:p>
            <a:r>
              <a:rPr lang="en-GB" dirty="0"/>
              <a:t>Depending on where you live in the country you may hear the following dialect expressions. The table shows the difference between the Standard English version and the dialect versions.</a:t>
            </a:r>
          </a:p>
          <a:p>
            <a:r>
              <a:rPr lang="en-GB" i="1" dirty="0"/>
              <a:t>TASK identify what type of words (e.g. verbs, nouns etc.) create the difference between the two versions of the statements. They are in bold to help you. If you are unsure, look up the word in a good dictionary (online or paper!) next to it, it will say what </a:t>
            </a:r>
            <a:r>
              <a:rPr lang="en-GB" b="1" i="1" dirty="0"/>
              <a:t>word class </a:t>
            </a:r>
            <a:r>
              <a:rPr lang="en-GB" i="1" dirty="0"/>
              <a:t>it belongs to. See below right for a dictionary entry example and note on abbreviations used in dictionaries)</a:t>
            </a:r>
            <a:endParaRPr lang="en-GB" b="1" i="1" dirty="0"/>
          </a:p>
        </p:txBody>
      </p:sp>
      <p:sp>
        <p:nvSpPr>
          <p:cNvPr id="6" name="Rectangle 1"/>
          <p:cNvSpPr>
            <a:spLocks noChangeArrowheads="1"/>
          </p:cNvSpPr>
          <p:nvPr/>
        </p:nvSpPr>
        <p:spPr bwMode="auto">
          <a:xfrm>
            <a:off x="3284538" y="3475038"/>
            <a:ext cx="750199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extLst>
              <p:ext uri="{D42A27DB-BD31-4B8C-83A1-F6EECF244321}">
                <p14:modId xmlns:p14="http://schemas.microsoft.com/office/powerpoint/2010/main" val="913840145"/>
              </p:ext>
            </p:extLst>
          </p:nvPr>
        </p:nvGraphicFramePr>
        <p:xfrm>
          <a:off x="133621" y="2887559"/>
          <a:ext cx="5602163" cy="3169920"/>
        </p:xfrm>
        <a:graphic>
          <a:graphicData uri="http://schemas.openxmlformats.org/drawingml/2006/table">
            <a:tbl>
              <a:tblPr firstRow="1" bandRow="1">
                <a:tableStyleId>{5C22544A-7EE6-4342-B048-85BDC9FD1C3A}</a:tableStyleId>
              </a:tblPr>
              <a:tblGrid>
                <a:gridCol w="537194">
                  <a:extLst>
                    <a:ext uri="{9D8B030D-6E8A-4147-A177-3AD203B41FA5}">
                      <a16:colId xmlns:a16="http://schemas.microsoft.com/office/drawing/2014/main" val="3980556393"/>
                    </a:ext>
                  </a:extLst>
                </a:gridCol>
                <a:gridCol w="2737403">
                  <a:extLst>
                    <a:ext uri="{9D8B030D-6E8A-4147-A177-3AD203B41FA5}">
                      <a16:colId xmlns:a16="http://schemas.microsoft.com/office/drawing/2014/main" val="2107206340"/>
                    </a:ext>
                  </a:extLst>
                </a:gridCol>
                <a:gridCol w="2327566">
                  <a:extLst>
                    <a:ext uri="{9D8B030D-6E8A-4147-A177-3AD203B41FA5}">
                      <a16:colId xmlns:a16="http://schemas.microsoft.com/office/drawing/2014/main" val="3101643851"/>
                    </a:ext>
                  </a:extLst>
                </a:gridCol>
              </a:tblGrid>
              <a:tr h="285814">
                <a:tc>
                  <a:txBody>
                    <a:bodyPr/>
                    <a:lstStyle/>
                    <a:p>
                      <a:endParaRPr lang="en-GB" sz="1600" dirty="0"/>
                    </a:p>
                  </a:txBody>
                  <a:tcPr/>
                </a:tc>
                <a:tc>
                  <a:txBody>
                    <a:bodyPr/>
                    <a:lstStyle/>
                    <a:p>
                      <a:r>
                        <a:rPr lang="en-GB" sz="1600" dirty="0"/>
                        <a:t>Standard English </a:t>
                      </a:r>
                    </a:p>
                  </a:txBody>
                  <a:tcPr/>
                </a:tc>
                <a:tc>
                  <a:txBody>
                    <a:bodyPr/>
                    <a:lstStyle/>
                    <a:p>
                      <a:r>
                        <a:rPr lang="en-GB" sz="1600" dirty="0"/>
                        <a:t>Dialect version</a:t>
                      </a:r>
                    </a:p>
                  </a:txBody>
                  <a:tcPr/>
                </a:tc>
                <a:extLst>
                  <a:ext uri="{0D108BD9-81ED-4DB2-BD59-A6C34878D82A}">
                    <a16:rowId xmlns:a16="http://schemas.microsoft.com/office/drawing/2014/main" val="936011621"/>
                  </a:ext>
                </a:extLst>
              </a:tr>
              <a:tr h="285814">
                <a:tc>
                  <a:txBody>
                    <a:bodyPr/>
                    <a:lstStyle/>
                    <a:p>
                      <a:r>
                        <a:rPr lang="en-GB" sz="1600" dirty="0"/>
                        <a:t>1</a:t>
                      </a:r>
                    </a:p>
                  </a:txBody>
                  <a:tcPr/>
                </a:tc>
                <a:tc>
                  <a:txBody>
                    <a:bodyPr/>
                    <a:lstStyle/>
                    <a:p>
                      <a:r>
                        <a:rPr lang="en-GB" sz="1600" dirty="0"/>
                        <a:t>I did it</a:t>
                      </a:r>
                    </a:p>
                  </a:txBody>
                  <a:tcPr/>
                </a:tc>
                <a:tc>
                  <a:txBody>
                    <a:bodyPr/>
                    <a:lstStyle/>
                    <a:p>
                      <a:r>
                        <a:rPr lang="en-GB" sz="1600" dirty="0"/>
                        <a:t>I </a:t>
                      </a:r>
                      <a:r>
                        <a:rPr lang="en-GB" sz="1600" b="1" dirty="0"/>
                        <a:t>done</a:t>
                      </a:r>
                      <a:r>
                        <a:rPr lang="en-GB" sz="1600" dirty="0"/>
                        <a:t> it</a:t>
                      </a:r>
                    </a:p>
                  </a:txBody>
                  <a:tcPr/>
                </a:tc>
                <a:extLst>
                  <a:ext uri="{0D108BD9-81ED-4DB2-BD59-A6C34878D82A}">
                    <a16:rowId xmlns:a16="http://schemas.microsoft.com/office/drawing/2014/main" val="3010920353"/>
                  </a:ext>
                </a:extLst>
              </a:tr>
              <a:tr h="285814">
                <a:tc>
                  <a:txBody>
                    <a:bodyPr/>
                    <a:lstStyle/>
                    <a:p>
                      <a:r>
                        <a:rPr lang="en-GB" sz="1600" dirty="0"/>
                        <a:t>2</a:t>
                      </a:r>
                    </a:p>
                  </a:txBody>
                  <a:tcPr/>
                </a:tc>
                <a:tc>
                  <a:txBody>
                    <a:bodyPr/>
                    <a:lstStyle/>
                    <a:p>
                      <a:r>
                        <a:rPr lang="en-GB" sz="1600" dirty="0"/>
                        <a:t>A man that I know</a:t>
                      </a:r>
                    </a:p>
                  </a:txBody>
                  <a:tcPr/>
                </a:tc>
                <a:tc>
                  <a:txBody>
                    <a:bodyPr/>
                    <a:lstStyle/>
                    <a:p>
                      <a:r>
                        <a:rPr lang="en-GB" sz="1600" dirty="0"/>
                        <a:t>A man </a:t>
                      </a:r>
                      <a:r>
                        <a:rPr lang="en-GB" sz="1600" b="1" dirty="0"/>
                        <a:t>what</a:t>
                      </a:r>
                      <a:r>
                        <a:rPr lang="en-GB" sz="1600" dirty="0"/>
                        <a:t> I know</a:t>
                      </a:r>
                    </a:p>
                  </a:txBody>
                  <a:tcPr/>
                </a:tc>
                <a:extLst>
                  <a:ext uri="{0D108BD9-81ED-4DB2-BD59-A6C34878D82A}">
                    <a16:rowId xmlns:a16="http://schemas.microsoft.com/office/drawing/2014/main" val="1894839954"/>
                  </a:ext>
                </a:extLst>
              </a:tr>
              <a:tr h="285814">
                <a:tc>
                  <a:txBody>
                    <a:bodyPr/>
                    <a:lstStyle/>
                    <a:p>
                      <a:r>
                        <a:rPr lang="en-GB" sz="1600" dirty="0"/>
                        <a:t>3</a:t>
                      </a:r>
                    </a:p>
                  </a:txBody>
                  <a:tcPr/>
                </a:tc>
                <a:tc>
                  <a:txBody>
                    <a:bodyPr/>
                    <a:lstStyle/>
                    <a:p>
                      <a:r>
                        <a:rPr lang="en-GB" sz="1600" dirty="0"/>
                        <a:t>He doesn’t want any dessert</a:t>
                      </a:r>
                    </a:p>
                  </a:txBody>
                  <a:tcPr/>
                </a:tc>
                <a:tc>
                  <a:txBody>
                    <a:bodyPr/>
                    <a:lstStyle/>
                    <a:p>
                      <a:r>
                        <a:rPr lang="en-GB" sz="1600" dirty="0"/>
                        <a:t>He </a:t>
                      </a:r>
                      <a:r>
                        <a:rPr lang="en-GB" sz="1600" b="1" dirty="0"/>
                        <a:t>don’t</a:t>
                      </a:r>
                      <a:r>
                        <a:rPr lang="en-GB" sz="1600" dirty="0"/>
                        <a:t> want</a:t>
                      </a:r>
                      <a:r>
                        <a:rPr lang="en-GB" sz="1600" b="1" dirty="0"/>
                        <a:t> no</a:t>
                      </a:r>
                      <a:r>
                        <a:rPr lang="en-GB" sz="1600" b="1" baseline="0" dirty="0"/>
                        <a:t> </a:t>
                      </a:r>
                      <a:r>
                        <a:rPr lang="en-GB" sz="1600" b="0" baseline="0" dirty="0"/>
                        <a:t>dessert</a:t>
                      </a:r>
                      <a:endParaRPr lang="en-GB" sz="1600" b="0" dirty="0"/>
                    </a:p>
                  </a:txBody>
                  <a:tcPr/>
                </a:tc>
                <a:extLst>
                  <a:ext uri="{0D108BD9-81ED-4DB2-BD59-A6C34878D82A}">
                    <a16:rowId xmlns:a16="http://schemas.microsoft.com/office/drawing/2014/main" val="3435485026"/>
                  </a:ext>
                </a:extLst>
              </a:tr>
              <a:tr h="285814">
                <a:tc>
                  <a:txBody>
                    <a:bodyPr/>
                    <a:lstStyle/>
                    <a:p>
                      <a:r>
                        <a:rPr lang="en-GB" sz="1600" dirty="0"/>
                        <a:t>4</a:t>
                      </a:r>
                    </a:p>
                  </a:txBody>
                  <a:tcPr/>
                </a:tc>
                <a:tc>
                  <a:txBody>
                    <a:bodyPr/>
                    <a:lstStyle/>
                    <a:p>
                      <a:r>
                        <a:rPr lang="en-GB" sz="1600" dirty="0"/>
                        <a:t>She isn’t coming</a:t>
                      </a:r>
                    </a:p>
                  </a:txBody>
                  <a:tcPr/>
                </a:tc>
                <a:tc>
                  <a:txBody>
                    <a:bodyPr/>
                    <a:lstStyle/>
                    <a:p>
                      <a:r>
                        <a:rPr lang="en-GB" sz="1600" dirty="0"/>
                        <a:t>She </a:t>
                      </a:r>
                      <a:r>
                        <a:rPr lang="en-GB" sz="1600" b="1" dirty="0" err="1"/>
                        <a:t>ain’t</a:t>
                      </a:r>
                      <a:r>
                        <a:rPr lang="en-GB" sz="1600" b="1" dirty="0"/>
                        <a:t> </a:t>
                      </a:r>
                      <a:r>
                        <a:rPr lang="en-GB" sz="1600" dirty="0"/>
                        <a:t>coming</a:t>
                      </a:r>
                    </a:p>
                  </a:txBody>
                  <a:tcPr/>
                </a:tc>
                <a:extLst>
                  <a:ext uri="{0D108BD9-81ED-4DB2-BD59-A6C34878D82A}">
                    <a16:rowId xmlns:a16="http://schemas.microsoft.com/office/drawing/2014/main" val="1662459370"/>
                  </a:ext>
                </a:extLst>
              </a:tr>
              <a:tr h="285814">
                <a:tc>
                  <a:txBody>
                    <a:bodyPr/>
                    <a:lstStyle/>
                    <a:p>
                      <a:r>
                        <a:rPr lang="en-GB" sz="1600" dirty="0"/>
                        <a:t>5</a:t>
                      </a:r>
                    </a:p>
                  </a:txBody>
                  <a:tcPr/>
                </a:tc>
                <a:tc>
                  <a:txBody>
                    <a:bodyPr/>
                    <a:lstStyle/>
                    <a:p>
                      <a:r>
                        <a:rPr lang="en-GB" sz="1600" dirty="0"/>
                        <a:t>I saw her</a:t>
                      </a:r>
                    </a:p>
                  </a:txBody>
                  <a:tcPr/>
                </a:tc>
                <a:tc>
                  <a:txBody>
                    <a:bodyPr/>
                    <a:lstStyle/>
                    <a:p>
                      <a:r>
                        <a:rPr lang="en-GB" sz="1600" dirty="0"/>
                        <a:t>I </a:t>
                      </a:r>
                      <a:r>
                        <a:rPr lang="en-GB" sz="1600" b="1" dirty="0"/>
                        <a:t>seen</a:t>
                      </a:r>
                      <a:r>
                        <a:rPr lang="en-GB" sz="1600" dirty="0"/>
                        <a:t> her</a:t>
                      </a:r>
                    </a:p>
                  </a:txBody>
                  <a:tcPr/>
                </a:tc>
                <a:extLst>
                  <a:ext uri="{0D108BD9-81ED-4DB2-BD59-A6C34878D82A}">
                    <a16:rowId xmlns:a16="http://schemas.microsoft.com/office/drawing/2014/main" val="3526388420"/>
                  </a:ext>
                </a:extLst>
              </a:tr>
              <a:tr h="285814">
                <a:tc>
                  <a:txBody>
                    <a:bodyPr/>
                    <a:lstStyle/>
                    <a:p>
                      <a:r>
                        <a:rPr lang="en-GB" sz="1600" dirty="0"/>
                        <a:t>6</a:t>
                      </a:r>
                    </a:p>
                  </a:txBody>
                  <a:tcPr/>
                </a:tc>
                <a:tc>
                  <a:txBody>
                    <a:bodyPr/>
                    <a:lstStyle/>
                    <a:p>
                      <a:r>
                        <a:rPr lang="en-GB" sz="1600" dirty="0"/>
                        <a:t>I walked four miles</a:t>
                      </a:r>
                    </a:p>
                  </a:txBody>
                  <a:tcPr/>
                </a:tc>
                <a:tc>
                  <a:txBody>
                    <a:bodyPr/>
                    <a:lstStyle/>
                    <a:p>
                      <a:r>
                        <a:rPr lang="en-GB" sz="1600" dirty="0"/>
                        <a:t>I walked four </a:t>
                      </a:r>
                      <a:r>
                        <a:rPr lang="en-GB" sz="1600" b="1" dirty="0"/>
                        <a:t>mile</a:t>
                      </a:r>
                    </a:p>
                  </a:txBody>
                  <a:tcPr/>
                </a:tc>
                <a:extLst>
                  <a:ext uri="{0D108BD9-81ED-4DB2-BD59-A6C34878D82A}">
                    <a16:rowId xmlns:a16="http://schemas.microsoft.com/office/drawing/2014/main" val="2479154352"/>
                  </a:ext>
                </a:extLst>
              </a:tr>
              <a:tr h="285814">
                <a:tc>
                  <a:txBody>
                    <a:bodyPr/>
                    <a:lstStyle/>
                    <a:p>
                      <a:r>
                        <a:rPr lang="en-GB" sz="1600" dirty="0"/>
                        <a:t>7</a:t>
                      </a:r>
                    </a:p>
                  </a:txBody>
                  <a:tcPr/>
                </a:tc>
                <a:tc>
                  <a:txBody>
                    <a:bodyPr/>
                    <a:lstStyle/>
                    <a:p>
                      <a:r>
                        <a:rPr lang="en-GB" sz="1600" dirty="0"/>
                        <a:t>I was standing at the bus stop</a:t>
                      </a:r>
                    </a:p>
                  </a:txBody>
                  <a:tcPr/>
                </a:tc>
                <a:tc>
                  <a:txBody>
                    <a:bodyPr/>
                    <a:lstStyle/>
                    <a:p>
                      <a:r>
                        <a:rPr lang="en-GB" sz="1600" dirty="0"/>
                        <a:t>I was </a:t>
                      </a:r>
                      <a:r>
                        <a:rPr lang="en-GB" sz="1600" b="1" dirty="0"/>
                        <a:t>stood</a:t>
                      </a:r>
                      <a:r>
                        <a:rPr lang="en-GB" sz="1600" dirty="0"/>
                        <a:t> at the bus stop</a:t>
                      </a:r>
                    </a:p>
                  </a:txBody>
                  <a:tcPr/>
                </a:tc>
                <a:extLst>
                  <a:ext uri="{0D108BD9-81ED-4DB2-BD59-A6C34878D82A}">
                    <a16:rowId xmlns:a16="http://schemas.microsoft.com/office/drawing/2014/main" val="901648455"/>
                  </a:ext>
                </a:extLst>
              </a:tr>
            </a:tbl>
          </a:graphicData>
        </a:graphic>
      </p:graphicFrame>
      <p:sp>
        <p:nvSpPr>
          <p:cNvPr id="8" name="TextBox 7"/>
          <p:cNvSpPr txBox="1"/>
          <p:nvPr/>
        </p:nvSpPr>
        <p:spPr>
          <a:xfrm>
            <a:off x="9584573" y="3770333"/>
            <a:ext cx="2010294" cy="2123658"/>
          </a:xfrm>
          <a:prstGeom prst="rect">
            <a:avLst/>
          </a:prstGeom>
          <a:solidFill>
            <a:srgbClr val="FFFF00"/>
          </a:solidFill>
        </p:spPr>
        <p:txBody>
          <a:bodyPr wrap="square" rtlCol="0">
            <a:spAutoFit/>
          </a:bodyPr>
          <a:lstStyle/>
          <a:p>
            <a:r>
              <a:rPr lang="en-GB" sz="1200" u="sng" dirty="0"/>
              <a:t>Common dictionary abbreviations for word classes</a:t>
            </a:r>
          </a:p>
          <a:p>
            <a:r>
              <a:rPr lang="en-GB" sz="1200" dirty="0"/>
              <a:t>n = noun</a:t>
            </a:r>
          </a:p>
          <a:p>
            <a:r>
              <a:rPr lang="en-GB" sz="1200" dirty="0"/>
              <a:t>v = verb</a:t>
            </a:r>
          </a:p>
          <a:p>
            <a:r>
              <a:rPr lang="en-GB" sz="1200" dirty="0" err="1"/>
              <a:t>adj</a:t>
            </a:r>
            <a:r>
              <a:rPr lang="en-GB" sz="1200" dirty="0"/>
              <a:t> = adjective</a:t>
            </a:r>
          </a:p>
          <a:p>
            <a:r>
              <a:rPr lang="en-GB" sz="1200" dirty="0" err="1"/>
              <a:t>adv</a:t>
            </a:r>
            <a:r>
              <a:rPr lang="en-GB" sz="1200" dirty="0"/>
              <a:t> = adverb</a:t>
            </a:r>
          </a:p>
          <a:p>
            <a:r>
              <a:rPr lang="en-GB" sz="1200" dirty="0" err="1"/>
              <a:t>pron</a:t>
            </a:r>
            <a:r>
              <a:rPr lang="en-GB" sz="1200" dirty="0"/>
              <a:t> = pronoun</a:t>
            </a:r>
          </a:p>
          <a:p>
            <a:r>
              <a:rPr lang="en-GB" sz="1200" dirty="0"/>
              <a:t>prep = preposition</a:t>
            </a:r>
          </a:p>
          <a:p>
            <a:r>
              <a:rPr lang="en-GB" sz="1200" dirty="0" err="1"/>
              <a:t>conj</a:t>
            </a:r>
            <a:r>
              <a:rPr lang="en-GB" sz="1200" dirty="0"/>
              <a:t> = conjunction</a:t>
            </a:r>
          </a:p>
          <a:p>
            <a:r>
              <a:rPr lang="en-GB" sz="1200" dirty="0" err="1"/>
              <a:t>det</a:t>
            </a:r>
            <a:r>
              <a:rPr lang="en-GB" sz="1200" dirty="0"/>
              <a:t> = determiner</a:t>
            </a:r>
          </a:p>
        </p:txBody>
      </p:sp>
      <p:sp>
        <p:nvSpPr>
          <p:cNvPr id="4" name="TextBox 3"/>
          <p:cNvSpPr txBox="1"/>
          <p:nvPr/>
        </p:nvSpPr>
        <p:spPr>
          <a:xfrm>
            <a:off x="6415034" y="3809015"/>
            <a:ext cx="2952022" cy="1938992"/>
          </a:xfrm>
          <a:prstGeom prst="rect">
            <a:avLst/>
          </a:prstGeom>
          <a:solidFill>
            <a:srgbClr val="FFFF00"/>
          </a:solidFill>
        </p:spPr>
        <p:txBody>
          <a:bodyPr wrap="square" rtlCol="0">
            <a:spAutoFit/>
          </a:bodyPr>
          <a:lstStyle/>
          <a:p>
            <a:r>
              <a:rPr lang="en-GB" sz="1200" u="sng" dirty="0"/>
              <a:t>Example dictionary entry</a:t>
            </a:r>
          </a:p>
          <a:p>
            <a:endParaRPr lang="en-GB" sz="1200" dirty="0"/>
          </a:p>
          <a:p>
            <a:r>
              <a:rPr lang="en-GB" sz="1200" dirty="0"/>
              <a:t>Happy </a:t>
            </a:r>
            <a:r>
              <a:rPr lang="en-GB" sz="1200" b="1" i="1" dirty="0"/>
              <a:t>adjective</a:t>
            </a:r>
            <a:endParaRPr lang="en-GB" sz="1200" dirty="0"/>
          </a:p>
          <a:p>
            <a:pPr fontAlgn="auto"/>
            <a:r>
              <a:rPr lang="en-GB" sz="1200" b="1" cap="all" dirty="0"/>
              <a:t>UK</a:t>
            </a:r>
            <a:r>
              <a:rPr lang="en-GB" sz="1200" dirty="0"/>
              <a:t> </a:t>
            </a:r>
            <a:r>
              <a:rPr lang="en-GB" sz="1200" cap="all" dirty="0"/>
              <a:t> </a:t>
            </a:r>
            <a:r>
              <a:rPr lang="en-GB" sz="1200" dirty="0"/>
              <a:t>/ˈ</a:t>
            </a:r>
            <a:r>
              <a:rPr lang="en-GB" sz="1200" dirty="0" err="1"/>
              <a:t>hæp.i</a:t>
            </a:r>
            <a:r>
              <a:rPr lang="en-GB" sz="1200" dirty="0"/>
              <a:t>/ </a:t>
            </a:r>
          </a:p>
          <a:p>
            <a:pPr fontAlgn="auto"/>
            <a:r>
              <a:rPr lang="en-GB" sz="1200" b="1" cap="all" dirty="0"/>
              <a:t>US</a:t>
            </a:r>
            <a:r>
              <a:rPr lang="en-GB" sz="1200" dirty="0"/>
              <a:t> </a:t>
            </a:r>
            <a:r>
              <a:rPr lang="en-GB" sz="1200" cap="all" dirty="0"/>
              <a:t> </a:t>
            </a:r>
            <a:r>
              <a:rPr lang="en-GB" sz="1200" dirty="0"/>
              <a:t>/ˈ</a:t>
            </a:r>
            <a:r>
              <a:rPr lang="en-GB" sz="1200" dirty="0" err="1"/>
              <a:t>hæp.i</a:t>
            </a:r>
            <a:r>
              <a:rPr lang="en-GB" sz="1200" dirty="0"/>
              <a:t>/</a:t>
            </a:r>
          </a:p>
          <a:p>
            <a:r>
              <a:rPr lang="en-GB" sz="1200" b="1" dirty="0"/>
              <a:t>happy </a:t>
            </a:r>
            <a:r>
              <a:rPr lang="en-GB" sz="1200" b="1" i="1" dirty="0"/>
              <a:t>adjective</a:t>
            </a:r>
            <a:r>
              <a:rPr lang="en-GB" sz="1200" b="1" dirty="0"/>
              <a:t> </a:t>
            </a:r>
            <a:r>
              <a:rPr lang="en-GB" sz="1200" b="1" cap="all" dirty="0"/>
              <a:t>(PLEASED)</a:t>
            </a:r>
            <a:r>
              <a:rPr lang="en-GB" sz="1200" dirty="0"/>
              <a:t> </a:t>
            </a:r>
          </a:p>
          <a:p>
            <a:r>
              <a:rPr lang="en-GB" sz="1200" b="1" dirty="0"/>
              <a:t>A1</a:t>
            </a:r>
            <a:r>
              <a:rPr lang="en-GB" sz="1200" b="1" dirty="0">
                <a:hlinkClick r:id="rId2" tooltip="feeling"/>
              </a:rPr>
              <a:t>feeling</a:t>
            </a:r>
            <a:r>
              <a:rPr lang="en-GB" sz="1200" b="1" dirty="0"/>
              <a:t>, </a:t>
            </a:r>
            <a:r>
              <a:rPr lang="en-GB" sz="1200" b="1" dirty="0">
                <a:hlinkClick r:id="rId3" tooltip="showing"/>
              </a:rPr>
              <a:t>showing</a:t>
            </a:r>
            <a:r>
              <a:rPr lang="en-GB" sz="1200" b="1" dirty="0"/>
              <a:t>, or </a:t>
            </a:r>
            <a:r>
              <a:rPr lang="en-GB" sz="1200" b="1" dirty="0">
                <a:hlinkClick r:id="rId4" tooltip="causing"/>
              </a:rPr>
              <a:t>causing</a:t>
            </a:r>
            <a:r>
              <a:rPr lang="en-GB" sz="1200" b="1" dirty="0"/>
              <a:t> </a:t>
            </a:r>
            <a:r>
              <a:rPr lang="en-GB" sz="1200" b="1" dirty="0">
                <a:hlinkClick r:id="rId5" tooltip="pleasure"/>
              </a:rPr>
              <a:t>pleasure</a:t>
            </a:r>
            <a:r>
              <a:rPr lang="en-GB" sz="1200" b="1" dirty="0"/>
              <a:t> or </a:t>
            </a:r>
            <a:r>
              <a:rPr lang="en-GB" sz="1200" b="1" dirty="0">
                <a:hlinkClick r:id="rId6" tooltip="satisfaction"/>
              </a:rPr>
              <a:t>satisfaction</a:t>
            </a:r>
            <a:endParaRPr lang="en-GB" sz="1200" b="1" dirty="0"/>
          </a:p>
          <a:p>
            <a:endParaRPr lang="en-GB" sz="1200" b="1" dirty="0"/>
          </a:p>
          <a:p>
            <a:r>
              <a:rPr lang="en-GB" sz="1200" dirty="0"/>
              <a:t>From</a:t>
            </a:r>
            <a:r>
              <a:rPr lang="en-GB" sz="1200" b="1" dirty="0"/>
              <a:t> </a:t>
            </a:r>
            <a:r>
              <a:rPr lang="en-GB" sz="1200" i="1" dirty="0"/>
              <a:t>Cambridge English Dictionary</a:t>
            </a:r>
          </a:p>
        </p:txBody>
      </p:sp>
    </p:spTree>
    <p:extLst>
      <p:ext uri="{BB962C8B-B14F-4D97-AF65-F5344CB8AC3E}">
        <p14:creationId xmlns:p14="http://schemas.microsoft.com/office/powerpoint/2010/main" val="59233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t>Introduction to Accent and Dialect Study – Grammar extension task</a:t>
            </a:r>
          </a:p>
        </p:txBody>
      </p:sp>
      <p:sp>
        <p:nvSpPr>
          <p:cNvPr id="3" name="Content Placeholder 2"/>
          <p:cNvSpPr>
            <a:spLocks noGrp="1"/>
          </p:cNvSpPr>
          <p:nvPr>
            <p:ph idx="1"/>
          </p:nvPr>
        </p:nvSpPr>
        <p:spPr>
          <a:xfrm>
            <a:off x="498765" y="2015732"/>
            <a:ext cx="11072552" cy="4418319"/>
          </a:xfrm>
          <a:solidFill>
            <a:schemeClr val="accent5">
              <a:lumMod val="20000"/>
              <a:lumOff val="80000"/>
            </a:schemeClr>
          </a:solidFill>
        </p:spPr>
        <p:txBody>
          <a:bodyPr>
            <a:normAutofit/>
          </a:bodyPr>
          <a:lstStyle/>
          <a:p>
            <a:pPr marL="0" indent="0">
              <a:buNone/>
            </a:pPr>
            <a:r>
              <a:rPr lang="en-GB" sz="2000" u="sng" dirty="0"/>
              <a:t>Grammatical differences between dialects</a:t>
            </a:r>
          </a:p>
          <a:p>
            <a:r>
              <a:rPr lang="en-GB" sz="2000" dirty="0"/>
              <a:t>You should have noticed that in several of the examples the form of the </a:t>
            </a:r>
            <a:r>
              <a:rPr lang="en-GB" sz="2000" b="1" dirty="0"/>
              <a:t>verb</a:t>
            </a:r>
            <a:r>
              <a:rPr lang="en-GB" sz="2000" dirty="0"/>
              <a:t> is different. This is true for 1,3,4,5 and 7</a:t>
            </a:r>
          </a:p>
          <a:p>
            <a:r>
              <a:rPr lang="en-GB" sz="2000" dirty="0"/>
              <a:t>3 has two differences – the second one is the use of ‘no’ as a </a:t>
            </a:r>
            <a:r>
              <a:rPr lang="en-GB" sz="2000" b="1" dirty="0"/>
              <a:t>determiner</a:t>
            </a:r>
            <a:r>
              <a:rPr lang="en-GB" sz="2000" dirty="0"/>
              <a:t>. It creates what is known in English as a double negative.</a:t>
            </a:r>
          </a:p>
          <a:p>
            <a:r>
              <a:rPr lang="en-GB" sz="2000" dirty="0"/>
              <a:t>In example 2 it is a different relative </a:t>
            </a:r>
            <a:r>
              <a:rPr lang="en-GB" sz="2000" b="1" dirty="0"/>
              <a:t>pronoun</a:t>
            </a:r>
            <a:r>
              <a:rPr lang="en-GB" sz="2000" dirty="0"/>
              <a:t> </a:t>
            </a:r>
          </a:p>
          <a:p>
            <a:r>
              <a:rPr lang="en-GB" sz="2000" dirty="0"/>
              <a:t>In example 6 it is the </a:t>
            </a:r>
            <a:r>
              <a:rPr lang="en-GB" sz="2000" b="1" dirty="0"/>
              <a:t>noun</a:t>
            </a:r>
            <a:r>
              <a:rPr lang="en-GB" sz="2000" dirty="0"/>
              <a:t> – many dialects do not pluralise some nouns.</a:t>
            </a:r>
          </a:p>
        </p:txBody>
      </p:sp>
    </p:spTree>
    <p:extLst>
      <p:ext uri="{BB962C8B-B14F-4D97-AF65-F5344CB8AC3E}">
        <p14:creationId xmlns:p14="http://schemas.microsoft.com/office/powerpoint/2010/main" val="156344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Introduction to Accent and Dialect Study</a:t>
            </a:r>
          </a:p>
        </p:txBody>
      </p:sp>
      <p:sp>
        <p:nvSpPr>
          <p:cNvPr id="5" name="Content Placeholder 4"/>
          <p:cNvSpPr>
            <a:spLocks noGrp="1"/>
          </p:cNvSpPr>
          <p:nvPr>
            <p:ph idx="1"/>
          </p:nvPr>
        </p:nvSpPr>
        <p:spPr/>
        <p:txBody>
          <a:bodyPr>
            <a:normAutofit fontScale="62500" lnSpcReduction="20000"/>
          </a:bodyPr>
          <a:lstStyle/>
          <a:p>
            <a:r>
              <a:rPr lang="en-GB" dirty="0"/>
              <a:t>Read the following definition of accent and dialect carefully:</a:t>
            </a:r>
          </a:p>
          <a:p>
            <a:pPr marL="0" indent="0">
              <a:buNone/>
            </a:pPr>
            <a:r>
              <a:rPr lang="en-GB" i="1" dirty="0"/>
              <a:t>Where we are from is important to people – hence support for football teams from our home region, returning to our roots at Christmas, etc. Nearly all of us have </a:t>
            </a:r>
            <a:r>
              <a:rPr lang="en-GB" b="1" i="1" dirty="0"/>
              <a:t>regional features </a:t>
            </a:r>
            <a:r>
              <a:rPr lang="en-GB" i="1" dirty="0"/>
              <a:t>in the way we speak and this is</a:t>
            </a:r>
            <a:r>
              <a:rPr lang="en-GB" b="1" i="1" dirty="0"/>
              <a:t> part of our identity. </a:t>
            </a:r>
          </a:p>
          <a:p>
            <a:pPr marL="0" indent="0">
              <a:buNone/>
            </a:pPr>
            <a:r>
              <a:rPr lang="en-GB" b="1" i="1" dirty="0"/>
              <a:t>We all speak with an accent and we all speak a dialect. </a:t>
            </a:r>
            <a:r>
              <a:rPr lang="en-GB" i="1" dirty="0"/>
              <a:t> </a:t>
            </a:r>
          </a:p>
          <a:p>
            <a:pPr marL="0" indent="0">
              <a:buNone/>
            </a:pPr>
            <a:r>
              <a:rPr lang="en-GB" b="1" i="1" u="sng" dirty="0"/>
              <a:t>Accent</a:t>
            </a:r>
            <a:r>
              <a:rPr lang="en-GB" i="1" dirty="0"/>
              <a:t>: </a:t>
            </a:r>
            <a:r>
              <a:rPr lang="en-GB" b="1" i="1" dirty="0"/>
              <a:t>the way we pronounce English</a:t>
            </a:r>
            <a:r>
              <a:rPr lang="en-GB" i="1" dirty="0"/>
              <a:t>. Since we all pronounce when we speak, we ALL have an accent. Most people’s accents will have some regional features. 3-5% of speakers in England may use the totally </a:t>
            </a:r>
            <a:r>
              <a:rPr lang="en-GB" b="1" i="1" dirty="0" err="1"/>
              <a:t>regionless</a:t>
            </a:r>
            <a:r>
              <a:rPr lang="en-GB" i="1" dirty="0"/>
              <a:t> accent of </a:t>
            </a:r>
            <a:r>
              <a:rPr lang="en-GB" b="1" i="1" dirty="0"/>
              <a:t>Received Pronunciation</a:t>
            </a:r>
            <a:r>
              <a:rPr lang="en-GB" i="1" dirty="0"/>
              <a:t>, either because they have been to one of the big public schools or because they want to sound as if they have.  </a:t>
            </a:r>
          </a:p>
          <a:p>
            <a:pPr marL="0" indent="0">
              <a:buNone/>
            </a:pPr>
            <a:r>
              <a:rPr lang="en-GB" i="1" dirty="0"/>
              <a:t>NOTE </a:t>
            </a:r>
            <a:r>
              <a:rPr lang="en-GB" dirty="0"/>
              <a:t>Received Pronunciation (normally shortened to R.P.) is describes as </a:t>
            </a:r>
            <a:r>
              <a:rPr lang="en-GB" dirty="0" err="1"/>
              <a:t>regionless</a:t>
            </a:r>
            <a:r>
              <a:rPr lang="en-GB" dirty="0"/>
              <a:t> because if someone has that accent you cannot tell where in the country they are from. (However, you can probably tell something about the social class they belong to and what their educational background may be.)</a:t>
            </a:r>
          </a:p>
          <a:p>
            <a:pPr marL="0" indent="0">
              <a:buNone/>
            </a:pPr>
            <a:r>
              <a:rPr lang="en-GB" b="1" i="1" u="sng" dirty="0"/>
              <a:t>Dialect</a:t>
            </a:r>
            <a:r>
              <a:rPr lang="en-GB" i="1" dirty="0"/>
              <a:t>: not only </a:t>
            </a:r>
            <a:r>
              <a:rPr lang="en-GB" b="1" i="1" dirty="0"/>
              <a:t>pronunciation</a:t>
            </a:r>
            <a:r>
              <a:rPr lang="en-GB" i="1" dirty="0"/>
              <a:t>, but also the </a:t>
            </a:r>
            <a:r>
              <a:rPr lang="en-GB" b="1" i="1" dirty="0"/>
              <a:t>words</a:t>
            </a:r>
            <a:r>
              <a:rPr lang="en-GB" i="1" dirty="0"/>
              <a:t> and </a:t>
            </a:r>
            <a:r>
              <a:rPr lang="en-GB" b="1" i="1" dirty="0"/>
              <a:t>grammar</a:t>
            </a:r>
            <a:r>
              <a:rPr lang="en-GB" i="1" dirty="0"/>
              <a:t> that people use: </a:t>
            </a:r>
          </a:p>
          <a:p>
            <a:pPr marL="0" indent="0">
              <a:buNone/>
            </a:pPr>
            <a:r>
              <a:rPr lang="en-GB" i="1" dirty="0"/>
              <a:t>Most regional dialects are spoken with a corresponding regional accent (</a:t>
            </a:r>
            <a:r>
              <a:rPr lang="en-GB" i="1" dirty="0" err="1"/>
              <a:t>eg</a:t>
            </a:r>
            <a:r>
              <a:rPr lang="en-GB" i="1" dirty="0"/>
              <a:t> Lancashire dialect + Lancashire accent). [ </a:t>
            </a:r>
            <a:r>
              <a:rPr lang="en-GB" dirty="0"/>
              <a:t>from</a:t>
            </a:r>
            <a:r>
              <a:rPr lang="en-GB" i="1" dirty="0"/>
              <a:t> </a:t>
            </a:r>
            <a:r>
              <a:rPr lang="en-GB" dirty="0"/>
              <a:t>Peter </a:t>
            </a:r>
            <a:r>
              <a:rPr lang="en-GB" dirty="0" err="1"/>
              <a:t>Trudgill</a:t>
            </a:r>
            <a:r>
              <a:rPr lang="en-GB" dirty="0"/>
              <a:t> </a:t>
            </a:r>
            <a:r>
              <a:rPr lang="en-GB" i="1" dirty="0"/>
              <a:t>English Dialects]</a:t>
            </a:r>
          </a:p>
          <a:p>
            <a:endParaRPr lang="en-GB" dirty="0"/>
          </a:p>
        </p:txBody>
      </p:sp>
    </p:spTree>
    <p:extLst>
      <p:ext uri="{BB962C8B-B14F-4D97-AF65-F5344CB8AC3E}">
        <p14:creationId xmlns:p14="http://schemas.microsoft.com/office/powerpoint/2010/main" val="182144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3509" y="562407"/>
            <a:ext cx="10515600" cy="903837"/>
          </a:xfrm>
        </p:spPr>
        <p:txBody>
          <a:bodyPr/>
          <a:lstStyle/>
          <a:p>
            <a:r>
              <a:rPr lang="en-GB" dirty="0"/>
              <a:t>Introduction to Accent and Dialect Study</a:t>
            </a:r>
          </a:p>
        </p:txBody>
      </p:sp>
      <p:sp>
        <p:nvSpPr>
          <p:cNvPr id="5" name="Content Placeholder 4"/>
          <p:cNvSpPr>
            <a:spLocks noGrp="1"/>
          </p:cNvSpPr>
          <p:nvPr>
            <p:ph idx="1"/>
          </p:nvPr>
        </p:nvSpPr>
        <p:spPr>
          <a:xfrm>
            <a:off x="838200" y="1825625"/>
            <a:ext cx="4008120" cy="4351338"/>
          </a:xfrm>
        </p:spPr>
        <p:txBody>
          <a:bodyPr>
            <a:normAutofit fontScale="77500" lnSpcReduction="20000"/>
          </a:bodyPr>
          <a:lstStyle/>
          <a:p>
            <a:pPr marL="0" indent="0">
              <a:buNone/>
            </a:pPr>
            <a:r>
              <a:rPr lang="en-GB" sz="2000" dirty="0"/>
              <a:t>You will realise that:</a:t>
            </a:r>
          </a:p>
          <a:p>
            <a:r>
              <a:rPr lang="en-GB" sz="2000" dirty="0"/>
              <a:t>ACCENT relates to our pronunciation.</a:t>
            </a:r>
          </a:p>
          <a:p>
            <a:r>
              <a:rPr lang="en-GB" sz="2000" dirty="0"/>
              <a:t>DIALECT relates to the words and grammar we use. (Often the term ‘dialect’ is used as  a term to encompass all three aspects of language.)</a:t>
            </a:r>
          </a:p>
          <a:p>
            <a:r>
              <a:rPr lang="en-GB" sz="2000" dirty="0"/>
              <a:t>To get an idea of the different accents we hear in the UK, watch the video clip. Make a list of the ten accents referred to in the clip.</a:t>
            </a:r>
          </a:p>
          <a:p>
            <a:r>
              <a:rPr lang="en-GB" sz="2000" dirty="0"/>
              <a:t>You should notice that whilst the examples show speakers who sound very different from yourself, you can understand </a:t>
            </a:r>
            <a:r>
              <a:rPr lang="en-GB" sz="2000" i="1" dirty="0"/>
              <a:t>most</a:t>
            </a:r>
            <a:r>
              <a:rPr lang="en-GB" sz="2000" dirty="0"/>
              <a:t> of what </a:t>
            </a:r>
            <a:r>
              <a:rPr lang="en-GB" sz="2000" i="1" dirty="0"/>
              <a:t>most</a:t>
            </a:r>
            <a:r>
              <a:rPr lang="en-GB" sz="2000" dirty="0"/>
              <a:t> of the speakers are saying.</a:t>
            </a:r>
            <a:endParaRPr lang="en-GB" dirty="0"/>
          </a:p>
        </p:txBody>
      </p:sp>
      <p:pic>
        <p:nvPicPr>
          <p:cNvPr id="2" name="cKFjPSAiHd8"/>
          <p:cNvPicPr>
            <a:picLocks noRot="1" noChangeAspect="1"/>
          </p:cNvPicPr>
          <p:nvPr>
            <a:videoFile r:link="rId1"/>
          </p:nvPr>
        </p:nvPicPr>
        <p:blipFill>
          <a:blip r:embed="rId3"/>
          <a:stretch>
            <a:fillRect/>
          </a:stretch>
        </p:blipFill>
        <p:spPr>
          <a:xfrm>
            <a:off x="5638799" y="1690688"/>
            <a:ext cx="5698680" cy="3205508"/>
          </a:xfrm>
          <a:prstGeom prst="rect">
            <a:avLst/>
          </a:prstGeom>
        </p:spPr>
      </p:pic>
      <p:sp>
        <p:nvSpPr>
          <p:cNvPr id="6" name="TextBox 5"/>
          <p:cNvSpPr txBox="1"/>
          <p:nvPr/>
        </p:nvSpPr>
        <p:spPr>
          <a:xfrm>
            <a:off x="6442364" y="5469775"/>
            <a:ext cx="4530436" cy="1200329"/>
          </a:xfrm>
          <a:prstGeom prst="rect">
            <a:avLst/>
          </a:prstGeom>
          <a:solidFill>
            <a:schemeClr val="accent3">
              <a:lumMod val="20000"/>
              <a:lumOff val="80000"/>
            </a:schemeClr>
          </a:solidFill>
        </p:spPr>
        <p:txBody>
          <a:bodyPr wrap="square" rtlCol="0">
            <a:spAutoFit/>
          </a:bodyPr>
          <a:lstStyle/>
          <a:p>
            <a:r>
              <a:rPr lang="en-GB" dirty="0"/>
              <a:t>Pick two of the accents you are familiar with and try to imitate them yourself! You should notice that the sounds you change most are the </a:t>
            </a:r>
            <a:r>
              <a:rPr lang="en-GB" b="1" dirty="0"/>
              <a:t>vowel sounds </a:t>
            </a:r>
            <a:r>
              <a:rPr lang="en-GB" dirty="0"/>
              <a:t>in the words.</a:t>
            </a:r>
          </a:p>
        </p:txBody>
      </p:sp>
    </p:spTree>
    <p:extLst>
      <p:ext uri="{BB962C8B-B14F-4D97-AF65-F5344CB8AC3E}">
        <p14:creationId xmlns:p14="http://schemas.microsoft.com/office/powerpoint/2010/main" val="162417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1" restart="whenNotActive" fill="hold" evtFilter="cancelBubble" nodeType="interactiveSeq">
                <p:stCondLst>
                  <p:cond evt="onClick" delay="0">
                    <p:tgtEl>
                      <p:spTgt spid="2"/>
                    </p:tgtEl>
                  </p:cond>
                </p:stCondLst>
                <p:endSync evt="end" delay="0">
                  <p:rtn val="all"/>
                </p:endSync>
                <p:childTnLst>
                  <p:par>
                    <p:cTn id="52" fill="hold">
                      <p:stCondLst>
                        <p:cond delay="0"/>
                      </p:stCondLst>
                      <p:childTnLst>
                        <p:par>
                          <p:cTn id="53" fill="hold">
                            <p:stCondLst>
                              <p:cond delay="0"/>
                            </p:stCondLst>
                            <p:childTnLst>
                              <p:par>
                                <p:cTn id="54" presetID="2" presetClass="mediacall" presetSubtype="0" fill="hold" nodeType="clickEffect">
                                  <p:stCondLst>
                                    <p:cond delay="0"/>
                                  </p:stCondLst>
                                  <p:childTnLst>
                                    <p:cmd type="call" cmd="togglePause">
                                      <p:cBhvr>
                                        <p:cTn id="55" dur="1" fill="hold"/>
                                        <p:tgtEl>
                                          <p:spTgt spid="2"/>
                                        </p:tgtEl>
                                      </p:cBhvr>
                                    </p:cmd>
                                  </p:childTnLst>
                                </p:cTn>
                              </p:par>
                            </p:childTnLst>
                          </p:cTn>
                        </p:par>
                      </p:childTnLst>
                    </p:cTn>
                  </p:par>
                </p:childTnLst>
              </p:cTn>
              <p:nextCondLst>
                <p:cond evt="onClick" delay="0">
                  <p:tgtEl>
                    <p:spTgt spid="2"/>
                  </p:tgtEl>
                </p:cond>
              </p:nextCondLst>
            </p:seq>
            <p:video>
              <p:cMediaNode>
                <p:cTn id="56" fill="hold" display="0">
                  <p:stCondLst>
                    <p:cond delay="indefinite"/>
                  </p:stCondLst>
                </p:cTn>
                <p:tgtEl>
                  <p:spTgt spid="2"/>
                </p:tgtEl>
              </p:cMediaNode>
            </p:video>
          </p:childTnLst>
        </p:cTn>
      </p:par>
    </p:tnLst>
    <p:bldLst>
      <p:bldP spid="5"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648" y="325569"/>
            <a:ext cx="9603275" cy="1049235"/>
          </a:xfrm>
        </p:spPr>
        <p:txBody>
          <a:bodyPr/>
          <a:lstStyle/>
          <a:p>
            <a:r>
              <a:rPr lang="en-GB" dirty="0"/>
              <a:t>Introduction to Accent and Dialect Study</a:t>
            </a:r>
          </a:p>
        </p:txBody>
      </p:sp>
      <p:sp>
        <p:nvSpPr>
          <p:cNvPr id="3" name="TextBox 2"/>
          <p:cNvSpPr txBox="1"/>
          <p:nvPr/>
        </p:nvSpPr>
        <p:spPr>
          <a:xfrm>
            <a:off x="232756" y="1374804"/>
            <a:ext cx="11538066" cy="5078313"/>
          </a:xfrm>
          <a:prstGeom prst="rect">
            <a:avLst/>
          </a:prstGeom>
          <a:solidFill>
            <a:schemeClr val="accent4">
              <a:lumMod val="20000"/>
              <a:lumOff val="80000"/>
            </a:schemeClr>
          </a:solidFill>
        </p:spPr>
        <p:txBody>
          <a:bodyPr wrap="square" rtlCol="0">
            <a:spAutoFit/>
          </a:bodyPr>
          <a:lstStyle/>
          <a:p>
            <a:r>
              <a:rPr lang="en-GB" u="sng" dirty="0"/>
              <a:t>Some key points to note from the video clip</a:t>
            </a:r>
          </a:p>
          <a:p>
            <a:endParaRPr lang="en-GB" u="sng" dirty="0"/>
          </a:p>
          <a:p>
            <a:pPr marL="285750" indent="-285750">
              <a:buFont typeface="Arial" panose="020B0604020202020204" pitchFamily="34" charset="0"/>
              <a:buChar char="•"/>
            </a:pPr>
            <a:r>
              <a:rPr lang="en-GB" b="1" dirty="0"/>
              <a:t>Accents are hard to copy</a:t>
            </a:r>
            <a:r>
              <a:rPr lang="en-GB" dirty="0"/>
              <a:t>! Speakers with a particular regional accent can nearly always spot someone who is imitating the accent but isn’t from their area. This shows us how deeply embedded into our</a:t>
            </a:r>
            <a:r>
              <a:rPr lang="en-GB" b="1" dirty="0"/>
              <a:t> identity </a:t>
            </a:r>
            <a:r>
              <a:rPr lang="en-GB" dirty="0"/>
              <a:t>our accents are.</a:t>
            </a:r>
          </a:p>
          <a:p>
            <a:endParaRPr lang="en-GB" b="1" u="sng" dirty="0"/>
          </a:p>
          <a:p>
            <a:pPr marL="285750" indent="-285750">
              <a:buFont typeface="Arial" panose="020B0604020202020204" pitchFamily="34" charset="0"/>
              <a:buChar char="•"/>
            </a:pPr>
            <a:r>
              <a:rPr lang="en-GB" b="1" dirty="0"/>
              <a:t>People often hold particular attitudes, both negative and positive, to different accents</a:t>
            </a:r>
            <a:r>
              <a:rPr lang="en-GB" dirty="0"/>
              <a:t>. Most of us have an accent we particularly like the sound of, “ I love the ______ accent!” is a common thing to hear. Likewise, we often have an accent we dislike, “ Oh! I hate the _____ accent.” We heard on the video the presenter saying that the Birmingham accent is regarded by many as making people sound unintelligent. This prejudice is related much more to social attitudes that to any specific feature of the accent.</a:t>
            </a:r>
          </a:p>
          <a:p>
            <a:pPr marL="285750" indent="-285750">
              <a:buFont typeface="Arial" panose="020B0604020202020204" pitchFamily="34" charset="0"/>
              <a:buChar char="•"/>
            </a:pPr>
            <a:endParaRPr lang="en-GB" dirty="0"/>
          </a:p>
          <a:p>
            <a:r>
              <a:rPr lang="en-GB" b="1" i="1" u="sng" dirty="0"/>
              <a:t>TASK</a:t>
            </a:r>
            <a:r>
              <a:rPr lang="en-GB" dirty="0"/>
              <a:t> – </a:t>
            </a:r>
            <a:r>
              <a:rPr lang="en-GB" i="1" dirty="0"/>
              <a:t>make a list of your own favourite and least favourite accents. Try to write down your reasons for liking and disliking them. Are your reasons to do with the actual sound of the accent or things that you associate with the accents and people who have them? </a:t>
            </a:r>
          </a:p>
          <a:p>
            <a:r>
              <a:rPr lang="en-GB" i="1" dirty="0"/>
              <a:t> For example, many people say they like the West Country accent (Devon, Cornwall, Somerset etc.) but this part of the country is a very popular holiday destination so people may associate the accent with happy memories. Many people say they dislike the Liverpool accent (scouse) but often this will be because of social stereotypes about </a:t>
            </a:r>
            <a:r>
              <a:rPr lang="en-GB" i="1" dirty="0" err="1"/>
              <a:t>Liverpudlians</a:t>
            </a:r>
            <a:r>
              <a:rPr lang="en-GB" i="1" dirty="0"/>
              <a:t> rather than anything to do with the actual sound of the accent.</a:t>
            </a:r>
          </a:p>
        </p:txBody>
      </p:sp>
    </p:spTree>
    <p:extLst>
      <p:ext uri="{BB962C8B-B14F-4D97-AF65-F5344CB8AC3E}">
        <p14:creationId xmlns:p14="http://schemas.microsoft.com/office/powerpoint/2010/main" val="412367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15" y="363945"/>
            <a:ext cx="9603275" cy="1049235"/>
          </a:xfrm>
        </p:spPr>
        <p:txBody>
          <a:bodyPr/>
          <a:lstStyle/>
          <a:p>
            <a:r>
              <a:rPr lang="en-GB" dirty="0"/>
              <a:t>Introduction to Accent and Dialect Study</a:t>
            </a:r>
          </a:p>
        </p:txBody>
      </p:sp>
      <p:sp>
        <p:nvSpPr>
          <p:cNvPr id="3" name="TextBox 2"/>
          <p:cNvSpPr txBox="1"/>
          <p:nvPr/>
        </p:nvSpPr>
        <p:spPr>
          <a:xfrm>
            <a:off x="838200" y="1507808"/>
            <a:ext cx="10932622" cy="4524315"/>
          </a:xfrm>
          <a:prstGeom prst="rect">
            <a:avLst/>
          </a:prstGeom>
          <a:solidFill>
            <a:schemeClr val="accent4">
              <a:lumMod val="20000"/>
              <a:lumOff val="80000"/>
            </a:schemeClr>
          </a:solidFill>
        </p:spPr>
        <p:txBody>
          <a:bodyPr wrap="square" rtlCol="0">
            <a:spAutoFit/>
          </a:bodyPr>
          <a:lstStyle/>
          <a:p>
            <a:r>
              <a:rPr lang="en-GB" u="sng" dirty="0"/>
              <a:t>Some key points to note from the video clip</a:t>
            </a:r>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Certain accents are regarded as having </a:t>
            </a:r>
            <a:r>
              <a:rPr lang="en-GB" b="1" i="1" dirty="0"/>
              <a:t>high prestige </a:t>
            </a:r>
            <a:r>
              <a:rPr lang="en-GB" dirty="0"/>
              <a:t>– RP is referred to in the video as the “stereotypically, quintessential British accent”. This attitude is created by the fact that many RP speakers have status and hold positions of power in our society.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Accents and dialects go hand in hand </a:t>
            </a:r>
            <a:r>
              <a:rPr lang="en-GB" dirty="0"/>
              <a:t>– we hear the presenter saying about the Ulster (Northern Irish) accent that there is a whole dialect to get your head around too. </a:t>
            </a:r>
          </a:p>
          <a:p>
            <a:pPr marL="285750" indent="-285750">
              <a:buFont typeface="Arial" panose="020B0604020202020204" pitchFamily="34" charset="0"/>
              <a:buChar char="•"/>
            </a:pPr>
            <a:endParaRPr lang="en-GB" dirty="0"/>
          </a:p>
          <a:p>
            <a:r>
              <a:rPr lang="en-GB" dirty="0"/>
              <a:t>Remember: when we talk about dialect we are talking about the words (lexis) and the grammatical structures which people use alongside the way they pronounce the language. </a:t>
            </a:r>
          </a:p>
          <a:p>
            <a:pPr marL="285750" indent="-285750">
              <a:buFont typeface="Arial" panose="020B0604020202020204" pitchFamily="34" charset="0"/>
              <a:buChar char="•"/>
            </a:pPr>
            <a:endParaRPr lang="en-GB" dirty="0"/>
          </a:p>
          <a:p>
            <a:r>
              <a:rPr lang="en-GB" dirty="0"/>
              <a:t>We will look at dialect words next ( linguists normally refer to this as </a:t>
            </a:r>
            <a:r>
              <a:rPr lang="en-GB" b="1" dirty="0"/>
              <a:t>lexis</a:t>
            </a:r>
            <a:r>
              <a:rPr lang="en-GB" dirty="0"/>
              <a:t>).</a:t>
            </a:r>
            <a:endParaRPr lang="en-GB"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22592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0180" y="2790799"/>
            <a:ext cx="2450807" cy="1630901"/>
          </a:xfrm>
          <a:prstGeom prst="rect">
            <a:avLst/>
          </a:prstGeom>
        </p:spPr>
      </p:pic>
      <p:pic>
        <p:nvPicPr>
          <p:cNvPr id="5" name="Picture 4"/>
          <p:cNvPicPr>
            <a:picLocks noChangeAspect="1"/>
          </p:cNvPicPr>
          <p:nvPr/>
        </p:nvPicPr>
        <p:blipFill>
          <a:blip r:embed="rId3"/>
          <a:stretch>
            <a:fillRect/>
          </a:stretch>
        </p:blipFill>
        <p:spPr>
          <a:xfrm>
            <a:off x="3564559" y="2846853"/>
            <a:ext cx="2366573" cy="1574847"/>
          </a:xfrm>
          <a:prstGeom prst="rect">
            <a:avLst/>
          </a:prstGeom>
        </p:spPr>
      </p:pic>
      <p:pic>
        <p:nvPicPr>
          <p:cNvPr id="6" name="Picture 5"/>
          <p:cNvPicPr>
            <a:picLocks noChangeAspect="1"/>
          </p:cNvPicPr>
          <p:nvPr/>
        </p:nvPicPr>
        <p:blipFill>
          <a:blip r:embed="rId4"/>
          <a:stretch>
            <a:fillRect/>
          </a:stretch>
        </p:blipFill>
        <p:spPr>
          <a:xfrm>
            <a:off x="6798106" y="2211184"/>
            <a:ext cx="1797915" cy="2336377"/>
          </a:xfrm>
          <a:prstGeom prst="rect">
            <a:avLst/>
          </a:prstGeom>
        </p:spPr>
      </p:pic>
      <p:pic>
        <p:nvPicPr>
          <p:cNvPr id="7" name="Picture 6"/>
          <p:cNvPicPr>
            <a:picLocks noChangeAspect="1"/>
          </p:cNvPicPr>
          <p:nvPr/>
        </p:nvPicPr>
        <p:blipFill>
          <a:blip r:embed="rId5"/>
          <a:stretch>
            <a:fillRect/>
          </a:stretch>
        </p:blipFill>
        <p:spPr>
          <a:xfrm>
            <a:off x="374073" y="4845961"/>
            <a:ext cx="2298683" cy="1571893"/>
          </a:xfrm>
          <a:prstGeom prst="rect">
            <a:avLst/>
          </a:prstGeom>
        </p:spPr>
      </p:pic>
      <p:pic>
        <p:nvPicPr>
          <p:cNvPr id="8" name="Picture 7"/>
          <p:cNvPicPr>
            <a:picLocks noChangeAspect="1"/>
          </p:cNvPicPr>
          <p:nvPr/>
        </p:nvPicPr>
        <p:blipFill>
          <a:blip r:embed="rId6"/>
          <a:stretch>
            <a:fillRect/>
          </a:stretch>
        </p:blipFill>
        <p:spPr>
          <a:xfrm>
            <a:off x="2917767" y="4874640"/>
            <a:ext cx="2676525" cy="1704975"/>
          </a:xfrm>
          <a:prstGeom prst="rect">
            <a:avLst/>
          </a:prstGeom>
        </p:spPr>
      </p:pic>
      <p:pic>
        <p:nvPicPr>
          <p:cNvPr id="9" name="Picture 8"/>
          <p:cNvPicPr>
            <a:picLocks noChangeAspect="1"/>
          </p:cNvPicPr>
          <p:nvPr/>
        </p:nvPicPr>
        <p:blipFill>
          <a:blip r:embed="rId7"/>
          <a:stretch>
            <a:fillRect/>
          </a:stretch>
        </p:blipFill>
        <p:spPr>
          <a:xfrm>
            <a:off x="6700608" y="4684202"/>
            <a:ext cx="1895413" cy="1895413"/>
          </a:xfrm>
          <a:prstGeom prst="rect">
            <a:avLst/>
          </a:prstGeom>
        </p:spPr>
      </p:pic>
      <p:pic>
        <p:nvPicPr>
          <p:cNvPr id="10" name="Picture 9"/>
          <p:cNvPicPr>
            <a:picLocks noChangeAspect="1"/>
          </p:cNvPicPr>
          <p:nvPr/>
        </p:nvPicPr>
        <p:blipFill>
          <a:blip r:embed="rId8"/>
          <a:stretch>
            <a:fillRect/>
          </a:stretch>
        </p:blipFill>
        <p:spPr>
          <a:xfrm>
            <a:off x="9418721" y="4927877"/>
            <a:ext cx="2211157" cy="1656233"/>
          </a:xfrm>
          <a:prstGeom prst="rect">
            <a:avLst/>
          </a:prstGeom>
        </p:spPr>
      </p:pic>
      <p:pic>
        <p:nvPicPr>
          <p:cNvPr id="11" name="Picture 10"/>
          <p:cNvPicPr>
            <a:picLocks noChangeAspect="1"/>
          </p:cNvPicPr>
          <p:nvPr/>
        </p:nvPicPr>
        <p:blipFill>
          <a:blip r:embed="rId9"/>
          <a:stretch>
            <a:fillRect/>
          </a:stretch>
        </p:blipFill>
        <p:spPr>
          <a:xfrm>
            <a:off x="9643165" y="2149541"/>
            <a:ext cx="1625770" cy="2170487"/>
          </a:xfrm>
          <a:prstGeom prst="rect">
            <a:avLst/>
          </a:prstGeom>
        </p:spPr>
      </p:pic>
      <p:sp>
        <p:nvSpPr>
          <p:cNvPr id="3" name="TextBox 2"/>
          <p:cNvSpPr txBox="1"/>
          <p:nvPr/>
        </p:nvSpPr>
        <p:spPr>
          <a:xfrm>
            <a:off x="648393" y="440575"/>
            <a:ext cx="10033462" cy="769441"/>
          </a:xfrm>
          <a:prstGeom prst="rect">
            <a:avLst/>
          </a:prstGeom>
          <a:noFill/>
        </p:spPr>
        <p:txBody>
          <a:bodyPr wrap="square" rtlCol="0">
            <a:spAutoFit/>
          </a:bodyPr>
          <a:lstStyle/>
          <a:p>
            <a:r>
              <a:rPr lang="en-GB" sz="4400" dirty="0"/>
              <a:t>Introduction to Accent and Dialect Study</a:t>
            </a:r>
          </a:p>
        </p:txBody>
      </p:sp>
      <p:sp>
        <p:nvSpPr>
          <p:cNvPr id="12" name="TextBox 11"/>
          <p:cNvSpPr txBox="1"/>
          <p:nvPr/>
        </p:nvSpPr>
        <p:spPr>
          <a:xfrm>
            <a:off x="1022465" y="1396538"/>
            <a:ext cx="4771506" cy="646331"/>
          </a:xfrm>
          <a:prstGeom prst="rect">
            <a:avLst/>
          </a:prstGeom>
          <a:solidFill>
            <a:schemeClr val="accent4">
              <a:lumMod val="20000"/>
              <a:lumOff val="80000"/>
            </a:schemeClr>
          </a:solidFill>
        </p:spPr>
        <p:txBody>
          <a:bodyPr wrap="square" rtlCol="0">
            <a:spAutoFit/>
          </a:bodyPr>
          <a:lstStyle/>
          <a:p>
            <a:r>
              <a:rPr lang="en-GB" dirty="0"/>
              <a:t>Write down what  you would call the things in the images below.</a:t>
            </a:r>
          </a:p>
        </p:txBody>
      </p:sp>
      <p:sp>
        <p:nvSpPr>
          <p:cNvPr id="14" name="TextBox 13"/>
          <p:cNvSpPr txBox="1"/>
          <p:nvPr/>
        </p:nvSpPr>
        <p:spPr>
          <a:xfrm>
            <a:off x="473825" y="2421467"/>
            <a:ext cx="689956" cy="369332"/>
          </a:xfrm>
          <a:prstGeom prst="rect">
            <a:avLst/>
          </a:prstGeom>
          <a:noFill/>
        </p:spPr>
        <p:txBody>
          <a:bodyPr wrap="square" rtlCol="0">
            <a:spAutoFit/>
          </a:bodyPr>
          <a:lstStyle/>
          <a:p>
            <a:r>
              <a:rPr lang="en-GB" dirty="0"/>
              <a:t>1</a:t>
            </a:r>
          </a:p>
        </p:txBody>
      </p:sp>
      <p:sp>
        <p:nvSpPr>
          <p:cNvPr id="15" name="TextBox 14"/>
          <p:cNvSpPr txBox="1"/>
          <p:nvPr/>
        </p:nvSpPr>
        <p:spPr>
          <a:xfrm>
            <a:off x="3564559" y="2516939"/>
            <a:ext cx="343402" cy="369332"/>
          </a:xfrm>
          <a:prstGeom prst="rect">
            <a:avLst/>
          </a:prstGeom>
          <a:noFill/>
        </p:spPr>
        <p:txBody>
          <a:bodyPr wrap="square" rtlCol="0">
            <a:spAutoFit/>
          </a:bodyPr>
          <a:lstStyle/>
          <a:p>
            <a:r>
              <a:rPr lang="en-GB" dirty="0"/>
              <a:t>2</a:t>
            </a:r>
          </a:p>
        </p:txBody>
      </p:sp>
      <p:sp>
        <p:nvSpPr>
          <p:cNvPr id="16" name="TextBox 15"/>
          <p:cNvSpPr txBox="1"/>
          <p:nvPr/>
        </p:nvSpPr>
        <p:spPr>
          <a:xfrm>
            <a:off x="6700608" y="1911927"/>
            <a:ext cx="356897" cy="369332"/>
          </a:xfrm>
          <a:prstGeom prst="rect">
            <a:avLst/>
          </a:prstGeom>
          <a:noFill/>
        </p:spPr>
        <p:txBody>
          <a:bodyPr wrap="square" rtlCol="0">
            <a:spAutoFit/>
          </a:bodyPr>
          <a:lstStyle/>
          <a:p>
            <a:r>
              <a:rPr lang="en-GB" dirty="0"/>
              <a:t>3</a:t>
            </a:r>
          </a:p>
        </p:txBody>
      </p:sp>
      <p:sp>
        <p:nvSpPr>
          <p:cNvPr id="17" name="TextBox 16"/>
          <p:cNvSpPr txBox="1"/>
          <p:nvPr/>
        </p:nvSpPr>
        <p:spPr>
          <a:xfrm>
            <a:off x="9643165" y="1780209"/>
            <a:ext cx="349368" cy="369332"/>
          </a:xfrm>
          <a:prstGeom prst="rect">
            <a:avLst/>
          </a:prstGeom>
          <a:noFill/>
        </p:spPr>
        <p:txBody>
          <a:bodyPr wrap="square" rtlCol="0">
            <a:spAutoFit/>
          </a:bodyPr>
          <a:lstStyle/>
          <a:p>
            <a:r>
              <a:rPr lang="en-GB" dirty="0"/>
              <a:t>4</a:t>
            </a:r>
          </a:p>
        </p:txBody>
      </p:sp>
      <p:sp>
        <p:nvSpPr>
          <p:cNvPr id="18" name="TextBox 17"/>
          <p:cNvSpPr txBox="1"/>
          <p:nvPr/>
        </p:nvSpPr>
        <p:spPr>
          <a:xfrm>
            <a:off x="1005827" y="4770230"/>
            <a:ext cx="315907" cy="369332"/>
          </a:xfrm>
          <a:prstGeom prst="rect">
            <a:avLst/>
          </a:prstGeom>
          <a:noFill/>
        </p:spPr>
        <p:txBody>
          <a:bodyPr wrap="square" rtlCol="0">
            <a:spAutoFit/>
          </a:bodyPr>
          <a:lstStyle/>
          <a:p>
            <a:r>
              <a:rPr lang="en-GB" dirty="0"/>
              <a:t>5</a:t>
            </a:r>
          </a:p>
        </p:txBody>
      </p:sp>
      <p:sp>
        <p:nvSpPr>
          <p:cNvPr id="19" name="TextBox 18"/>
          <p:cNvSpPr txBox="1"/>
          <p:nvPr/>
        </p:nvSpPr>
        <p:spPr>
          <a:xfrm>
            <a:off x="3040987" y="4791032"/>
            <a:ext cx="367231" cy="378598"/>
          </a:xfrm>
          <a:prstGeom prst="rect">
            <a:avLst/>
          </a:prstGeom>
          <a:noFill/>
        </p:spPr>
        <p:txBody>
          <a:bodyPr wrap="square" rtlCol="0">
            <a:spAutoFit/>
          </a:bodyPr>
          <a:lstStyle/>
          <a:p>
            <a:r>
              <a:rPr lang="en-GB" dirty="0"/>
              <a:t>6</a:t>
            </a:r>
          </a:p>
        </p:txBody>
      </p:sp>
      <p:sp>
        <p:nvSpPr>
          <p:cNvPr id="20" name="TextBox 19"/>
          <p:cNvSpPr txBox="1"/>
          <p:nvPr/>
        </p:nvSpPr>
        <p:spPr>
          <a:xfrm>
            <a:off x="6758821" y="5071771"/>
            <a:ext cx="473826" cy="369332"/>
          </a:xfrm>
          <a:prstGeom prst="rect">
            <a:avLst/>
          </a:prstGeom>
          <a:noFill/>
        </p:spPr>
        <p:txBody>
          <a:bodyPr wrap="square" rtlCol="0">
            <a:spAutoFit/>
          </a:bodyPr>
          <a:lstStyle/>
          <a:p>
            <a:r>
              <a:rPr lang="en-GB" dirty="0"/>
              <a:t>7</a:t>
            </a:r>
          </a:p>
        </p:txBody>
      </p:sp>
      <p:sp>
        <p:nvSpPr>
          <p:cNvPr id="21" name="TextBox 20"/>
          <p:cNvSpPr txBox="1"/>
          <p:nvPr/>
        </p:nvSpPr>
        <p:spPr>
          <a:xfrm>
            <a:off x="9168938" y="4547561"/>
            <a:ext cx="390698" cy="380316"/>
          </a:xfrm>
          <a:prstGeom prst="rect">
            <a:avLst/>
          </a:prstGeom>
          <a:noFill/>
        </p:spPr>
        <p:txBody>
          <a:bodyPr wrap="square" rtlCol="0">
            <a:spAutoFit/>
          </a:bodyPr>
          <a:lstStyle/>
          <a:p>
            <a:r>
              <a:rPr lang="en-GB" dirty="0"/>
              <a:t>8</a:t>
            </a:r>
          </a:p>
        </p:txBody>
      </p:sp>
    </p:spTree>
    <p:extLst>
      <p:ext uri="{BB962C8B-B14F-4D97-AF65-F5344CB8AC3E}">
        <p14:creationId xmlns:p14="http://schemas.microsoft.com/office/powerpoint/2010/main" val="304777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r>
              <a:rPr lang="en-GB" sz="2800" dirty="0"/>
              <a:t>Introduction to Accent and Dialect Study - lexis</a:t>
            </a:r>
          </a:p>
        </p:txBody>
      </p:sp>
      <p:sp>
        <p:nvSpPr>
          <p:cNvPr id="4" name="TextBox 3"/>
          <p:cNvSpPr txBox="1"/>
          <p:nvPr/>
        </p:nvSpPr>
        <p:spPr>
          <a:xfrm>
            <a:off x="914400" y="1090175"/>
            <a:ext cx="8977745" cy="646331"/>
          </a:xfrm>
          <a:prstGeom prst="rect">
            <a:avLst/>
          </a:prstGeom>
          <a:solidFill>
            <a:schemeClr val="accent4">
              <a:lumMod val="20000"/>
              <a:lumOff val="80000"/>
            </a:schemeClr>
          </a:solidFill>
        </p:spPr>
        <p:txBody>
          <a:bodyPr wrap="square" rtlCol="0">
            <a:spAutoFit/>
          </a:bodyPr>
          <a:lstStyle/>
          <a:p>
            <a:r>
              <a:rPr lang="en-GB" dirty="0"/>
              <a:t>So the Standard English (see note below) terms for the items are on the left of the table below, some alternatives you may have said if you are from Lancashire are listed on the right.</a:t>
            </a:r>
          </a:p>
        </p:txBody>
      </p:sp>
      <p:sp>
        <p:nvSpPr>
          <p:cNvPr id="5" name="TextBox 4"/>
          <p:cNvSpPr txBox="1"/>
          <p:nvPr/>
        </p:nvSpPr>
        <p:spPr>
          <a:xfrm>
            <a:off x="446116" y="5852995"/>
            <a:ext cx="10449099" cy="923330"/>
          </a:xfrm>
          <a:prstGeom prst="rect">
            <a:avLst/>
          </a:prstGeom>
          <a:solidFill>
            <a:schemeClr val="accent4">
              <a:lumMod val="20000"/>
              <a:lumOff val="80000"/>
            </a:schemeClr>
          </a:solidFill>
        </p:spPr>
        <p:txBody>
          <a:bodyPr wrap="square" rtlCol="0">
            <a:spAutoFit/>
          </a:bodyPr>
          <a:lstStyle/>
          <a:p>
            <a:r>
              <a:rPr lang="en-GB" b="1" u="sng" dirty="0"/>
              <a:t> </a:t>
            </a:r>
            <a:r>
              <a:rPr lang="en-GB" sz="1200" b="1" u="sng" dirty="0"/>
              <a:t>Standard English</a:t>
            </a:r>
          </a:p>
          <a:p>
            <a:r>
              <a:rPr lang="en-GB" sz="1200" dirty="0"/>
              <a:t>The dialect normally used in writing and spoken by the most powerful and educated members of the population. It is a minority dialect, spoken by perhaps 12-15% of the population.  About 7-12% of Standard English speakers speak it with a regional accent like </a:t>
            </a:r>
            <a:r>
              <a:rPr lang="en-GB" sz="1200" dirty="0" err="1"/>
              <a:t>Huw</a:t>
            </a:r>
            <a:r>
              <a:rPr lang="en-GB" sz="1200" dirty="0"/>
              <a:t> Edwards the newsreader, (Standard English – Welsh accent). </a:t>
            </a:r>
          </a:p>
          <a:p>
            <a:r>
              <a:rPr lang="en-GB" sz="1200" dirty="0"/>
              <a:t>(P </a:t>
            </a:r>
            <a:r>
              <a:rPr lang="en-GB" sz="1200" dirty="0" err="1"/>
              <a:t>Trughill</a:t>
            </a:r>
            <a:r>
              <a:rPr lang="en-GB" sz="1200" dirty="0"/>
              <a:t> </a:t>
            </a:r>
            <a:r>
              <a:rPr lang="en-GB" sz="1200" i="1" dirty="0"/>
              <a:t>English Dialects</a:t>
            </a:r>
            <a:r>
              <a:rPr lang="en-GB" sz="1200" dirty="0"/>
              <a:t>)</a:t>
            </a:r>
          </a:p>
        </p:txBody>
      </p:sp>
      <p:graphicFrame>
        <p:nvGraphicFramePr>
          <p:cNvPr id="6" name="Table 5"/>
          <p:cNvGraphicFramePr>
            <a:graphicFrameLocks noGrp="1"/>
          </p:cNvGraphicFramePr>
          <p:nvPr>
            <p:extLst>
              <p:ext uri="{D42A27DB-BD31-4B8C-83A1-F6EECF244321}">
                <p14:modId xmlns:p14="http://schemas.microsoft.com/office/powerpoint/2010/main" val="2934868260"/>
              </p:ext>
            </p:extLst>
          </p:nvPr>
        </p:nvGraphicFramePr>
        <p:xfrm>
          <a:off x="446116" y="1953845"/>
          <a:ext cx="10907684" cy="3840480"/>
        </p:xfrm>
        <a:graphic>
          <a:graphicData uri="http://schemas.openxmlformats.org/drawingml/2006/table">
            <a:tbl>
              <a:tblPr firstRow="1" bandRow="1">
                <a:tableStyleId>{5C22544A-7EE6-4342-B048-85BDC9FD1C3A}</a:tableStyleId>
              </a:tblPr>
              <a:tblGrid>
                <a:gridCol w="2353715">
                  <a:extLst>
                    <a:ext uri="{9D8B030D-6E8A-4147-A177-3AD203B41FA5}">
                      <a16:colId xmlns:a16="http://schemas.microsoft.com/office/drawing/2014/main" val="3073718892"/>
                    </a:ext>
                  </a:extLst>
                </a:gridCol>
                <a:gridCol w="8553969">
                  <a:extLst>
                    <a:ext uri="{9D8B030D-6E8A-4147-A177-3AD203B41FA5}">
                      <a16:colId xmlns:a16="http://schemas.microsoft.com/office/drawing/2014/main" val="933398763"/>
                    </a:ext>
                  </a:extLst>
                </a:gridCol>
              </a:tblGrid>
              <a:tr h="370840">
                <a:tc>
                  <a:txBody>
                    <a:bodyPr/>
                    <a:lstStyle/>
                    <a:p>
                      <a:r>
                        <a:rPr lang="en-GB" sz="1600" dirty="0"/>
                        <a:t>STANDARD ENGLISH</a:t>
                      </a:r>
                    </a:p>
                  </a:txBody>
                  <a:tcPr/>
                </a:tc>
                <a:tc>
                  <a:txBody>
                    <a:bodyPr/>
                    <a:lstStyle/>
                    <a:p>
                      <a:r>
                        <a:rPr lang="en-GB" sz="1600" dirty="0"/>
                        <a:t>DIALECT WORDS</a:t>
                      </a:r>
                    </a:p>
                  </a:txBody>
                  <a:tcPr/>
                </a:tc>
                <a:extLst>
                  <a:ext uri="{0D108BD9-81ED-4DB2-BD59-A6C34878D82A}">
                    <a16:rowId xmlns:a16="http://schemas.microsoft.com/office/drawing/2014/main" val="2367763935"/>
                  </a:ext>
                </a:extLst>
              </a:tr>
              <a:tr h="370840">
                <a:tc>
                  <a:txBody>
                    <a:bodyPr/>
                    <a:lstStyle/>
                    <a:p>
                      <a:r>
                        <a:rPr lang="en-GB" sz="1400" dirty="0"/>
                        <a:t>1. bread roll</a:t>
                      </a:r>
                    </a:p>
                  </a:txBody>
                  <a:tcPr/>
                </a:tc>
                <a:tc>
                  <a:txBody>
                    <a:bodyPr/>
                    <a:lstStyle/>
                    <a:p>
                      <a:r>
                        <a:rPr lang="en-GB" sz="1400" dirty="0"/>
                        <a:t>1. </a:t>
                      </a:r>
                      <a:r>
                        <a:rPr lang="en-GB" sz="1400" dirty="0" err="1"/>
                        <a:t>barm</a:t>
                      </a:r>
                      <a:r>
                        <a:rPr lang="en-GB" sz="1400" dirty="0"/>
                        <a:t>/</a:t>
                      </a:r>
                      <a:r>
                        <a:rPr lang="en-GB" sz="1400" dirty="0" err="1"/>
                        <a:t>barmcake</a:t>
                      </a:r>
                      <a:r>
                        <a:rPr lang="en-GB" sz="1400" baseline="0" dirty="0"/>
                        <a:t> (these are very much associated with Lancashire), bap</a:t>
                      </a:r>
                      <a:endParaRPr lang="en-GB" sz="1400" dirty="0"/>
                    </a:p>
                  </a:txBody>
                  <a:tcPr/>
                </a:tc>
                <a:extLst>
                  <a:ext uri="{0D108BD9-81ED-4DB2-BD59-A6C34878D82A}">
                    <a16:rowId xmlns:a16="http://schemas.microsoft.com/office/drawing/2014/main" val="592343158"/>
                  </a:ext>
                </a:extLst>
              </a:tr>
              <a:tr h="370840">
                <a:tc>
                  <a:txBody>
                    <a:bodyPr/>
                    <a:lstStyle/>
                    <a:p>
                      <a:r>
                        <a:rPr lang="en-GB" sz="1400" dirty="0"/>
                        <a:t>2. plimsolls</a:t>
                      </a:r>
                    </a:p>
                  </a:txBody>
                  <a:tcPr/>
                </a:tc>
                <a:tc>
                  <a:txBody>
                    <a:bodyPr/>
                    <a:lstStyle/>
                    <a:p>
                      <a:r>
                        <a:rPr lang="en-GB" sz="1400" dirty="0"/>
                        <a:t>2. pumps, daps</a:t>
                      </a:r>
                    </a:p>
                  </a:txBody>
                  <a:tcPr/>
                </a:tc>
                <a:extLst>
                  <a:ext uri="{0D108BD9-81ED-4DB2-BD59-A6C34878D82A}">
                    <a16:rowId xmlns:a16="http://schemas.microsoft.com/office/drawing/2014/main" val="705543669"/>
                  </a:ext>
                </a:extLst>
              </a:tr>
              <a:tr h="370840">
                <a:tc>
                  <a:txBody>
                    <a:bodyPr/>
                    <a:lstStyle/>
                    <a:p>
                      <a:r>
                        <a:rPr lang="en-GB" sz="1400" dirty="0"/>
                        <a:t>3. trousers</a:t>
                      </a:r>
                    </a:p>
                  </a:txBody>
                  <a:tcPr/>
                </a:tc>
                <a:tc>
                  <a:txBody>
                    <a:bodyPr/>
                    <a:lstStyle/>
                    <a:p>
                      <a:r>
                        <a:rPr lang="en-GB" sz="1400" dirty="0"/>
                        <a:t>3. kecks, pants (note, in the south of England,</a:t>
                      </a:r>
                      <a:r>
                        <a:rPr lang="en-GB" sz="1400" baseline="0" dirty="0"/>
                        <a:t> ‘pants’ refers strictly to underpants!)</a:t>
                      </a:r>
                      <a:endParaRPr lang="en-GB" sz="1400" dirty="0"/>
                    </a:p>
                  </a:txBody>
                  <a:tcPr/>
                </a:tc>
                <a:extLst>
                  <a:ext uri="{0D108BD9-81ED-4DB2-BD59-A6C34878D82A}">
                    <a16:rowId xmlns:a16="http://schemas.microsoft.com/office/drawing/2014/main" val="3732005947"/>
                  </a:ext>
                </a:extLst>
              </a:tr>
              <a:tr h="370840">
                <a:tc>
                  <a:txBody>
                    <a:bodyPr/>
                    <a:lstStyle/>
                    <a:p>
                      <a:r>
                        <a:rPr lang="en-GB" sz="1400" dirty="0"/>
                        <a:t>4. dinner</a:t>
                      </a:r>
                    </a:p>
                  </a:txBody>
                  <a:tcPr/>
                </a:tc>
                <a:tc>
                  <a:txBody>
                    <a:bodyPr/>
                    <a:lstStyle/>
                    <a:p>
                      <a:r>
                        <a:rPr lang="en-GB" sz="1400" dirty="0"/>
                        <a:t>4. Tea (note:</a:t>
                      </a:r>
                      <a:r>
                        <a:rPr lang="en-GB" sz="1400" baseline="0" dirty="0"/>
                        <a:t> </a:t>
                      </a:r>
                      <a:r>
                        <a:rPr lang="en-GB" sz="1400" dirty="0"/>
                        <a:t>whether you call the meal you have in the evening or at midday ‘dinner’ or ‘tea’ is often associated with your social class.)</a:t>
                      </a:r>
                    </a:p>
                  </a:txBody>
                  <a:tcPr/>
                </a:tc>
                <a:extLst>
                  <a:ext uri="{0D108BD9-81ED-4DB2-BD59-A6C34878D82A}">
                    <a16:rowId xmlns:a16="http://schemas.microsoft.com/office/drawing/2014/main" val="3919244874"/>
                  </a:ext>
                </a:extLst>
              </a:tr>
              <a:tr h="370840">
                <a:tc>
                  <a:txBody>
                    <a:bodyPr/>
                    <a:lstStyle/>
                    <a:p>
                      <a:r>
                        <a:rPr lang="en-GB" sz="1400" dirty="0"/>
                        <a:t>5. ice lolly</a:t>
                      </a:r>
                    </a:p>
                  </a:txBody>
                  <a:tcPr/>
                </a:tc>
                <a:tc>
                  <a:txBody>
                    <a:bodyPr/>
                    <a:lstStyle/>
                    <a:p>
                      <a:r>
                        <a:rPr lang="en-GB" sz="1400" dirty="0"/>
                        <a:t>5. Majority of you will have said this but if you’re from near Liverpool you may</a:t>
                      </a:r>
                      <a:r>
                        <a:rPr lang="en-GB" sz="1400" baseline="0" dirty="0"/>
                        <a:t> </a:t>
                      </a:r>
                      <a:r>
                        <a:rPr lang="en-GB" sz="1400" dirty="0"/>
                        <a:t>have called this a ‘lolly ice’</a:t>
                      </a:r>
                    </a:p>
                  </a:txBody>
                  <a:tcPr/>
                </a:tc>
                <a:extLst>
                  <a:ext uri="{0D108BD9-81ED-4DB2-BD59-A6C34878D82A}">
                    <a16:rowId xmlns:a16="http://schemas.microsoft.com/office/drawing/2014/main" val="1618641445"/>
                  </a:ext>
                </a:extLst>
              </a:tr>
              <a:tr h="370840">
                <a:tc>
                  <a:txBody>
                    <a:bodyPr/>
                    <a:lstStyle/>
                    <a:p>
                      <a:r>
                        <a:rPr lang="en-GB" sz="1400" dirty="0"/>
                        <a:t>6. sofa</a:t>
                      </a:r>
                      <a:r>
                        <a:rPr lang="en-GB" sz="1400" baseline="0" dirty="0"/>
                        <a:t> (?)</a:t>
                      </a:r>
                      <a:endParaRPr lang="en-GB" sz="1400" dirty="0"/>
                    </a:p>
                  </a:txBody>
                  <a:tcPr/>
                </a:tc>
                <a:tc>
                  <a:txBody>
                    <a:bodyPr/>
                    <a:lstStyle/>
                    <a:p>
                      <a:r>
                        <a:rPr lang="en-GB" sz="1400" dirty="0"/>
                        <a:t>6. Debate around this one! ‘Couch’, ‘settee’ are other </a:t>
                      </a:r>
                      <a:r>
                        <a:rPr lang="en-GB" sz="1400" dirty="0" err="1"/>
                        <a:t>possibles</a:t>
                      </a:r>
                      <a:endParaRPr lang="en-GB" sz="1400" dirty="0"/>
                    </a:p>
                  </a:txBody>
                  <a:tcPr/>
                </a:tc>
                <a:extLst>
                  <a:ext uri="{0D108BD9-81ED-4DB2-BD59-A6C34878D82A}">
                    <a16:rowId xmlns:a16="http://schemas.microsoft.com/office/drawing/2014/main" val="30603682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7.chewing gum</a:t>
                      </a:r>
                    </a:p>
                  </a:txBody>
                  <a:tcPr/>
                </a:tc>
                <a:tc>
                  <a:txBody>
                    <a:bodyPr/>
                    <a:lstStyle/>
                    <a:p>
                      <a:r>
                        <a:rPr lang="en-GB" sz="1400" dirty="0"/>
                        <a:t>7. </a:t>
                      </a:r>
                      <a:r>
                        <a:rPr lang="en-GB" sz="1400" dirty="0" err="1"/>
                        <a:t>chewie</a:t>
                      </a:r>
                      <a:r>
                        <a:rPr lang="en-GB" sz="1400" dirty="0"/>
                        <a:t>, </a:t>
                      </a:r>
                      <a:r>
                        <a:rPr lang="en-GB" sz="1400" dirty="0" err="1"/>
                        <a:t>chuddy</a:t>
                      </a:r>
                      <a:r>
                        <a:rPr lang="en-GB" sz="1400" dirty="0"/>
                        <a:t> (Note 2</a:t>
                      </a:r>
                      <a:r>
                        <a:rPr lang="en-GB" sz="1400" baseline="30000" dirty="0"/>
                        <a:t>nd</a:t>
                      </a:r>
                      <a:r>
                        <a:rPr lang="en-GB" sz="1400" dirty="0"/>
                        <a:t> </a:t>
                      </a:r>
                      <a:r>
                        <a:rPr lang="en-GB" sz="1400" dirty="0" err="1"/>
                        <a:t>underpant</a:t>
                      </a:r>
                      <a:r>
                        <a:rPr lang="en-GB" sz="1400" dirty="0"/>
                        <a:t> connection!)  ‘</a:t>
                      </a:r>
                      <a:r>
                        <a:rPr lang="en-GB" sz="1400" dirty="0" err="1"/>
                        <a:t>Chuddies</a:t>
                      </a:r>
                      <a:r>
                        <a:rPr lang="en-GB" sz="1400" dirty="0"/>
                        <a:t>’ is also a Hindi</a:t>
                      </a:r>
                      <a:r>
                        <a:rPr lang="en-GB" sz="1400" baseline="0" dirty="0"/>
                        <a:t> word sometimes heard from British Asian speakers  - it means underpants. There is no known connection between the two!</a:t>
                      </a:r>
                      <a:endParaRPr lang="en-GB" sz="1400" dirty="0"/>
                    </a:p>
                  </a:txBody>
                  <a:tcPr/>
                </a:tc>
                <a:extLst>
                  <a:ext uri="{0D108BD9-81ED-4DB2-BD59-A6C34878D82A}">
                    <a16:rowId xmlns:a16="http://schemas.microsoft.com/office/drawing/2014/main" val="638653383"/>
                  </a:ext>
                </a:extLst>
              </a:tr>
              <a:tr h="370840">
                <a:tc>
                  <a:txBody>
                    <a:bodyPr/>
                    <a:lstStyle/>
                    <a:p>
                      <a:r>
                        <a:rPr lang="en-GB" sz="1400" dirty="0"/>
                        <a:t> 8. alleyway</a:t>
                      </a:r>
                    </a:p>
                  </a:txBody>
                  <a:tcPr/>
                </a:tc>
                <a:tc>
                  <a:txBody>
                    <a:bodyPr/>
                    <a:lstStyle/>
                    <a:p>
                      <a:r>
                        <a:rPr lang="en-GB" sz="1400" dirty="0"/>
                        <a:t>8. ginnel ( a</a:t>
                      </a:r>
                      <a:r>
                        <a:rPr lang="en-GB" sz="1400" baseline="0" dirty="0"/>
                        <a:t> word often heard in Lancashire)</a:t>
                      </a:r>
                      <a:endParaRPr lang="en-GB" sz="1400" dirty="0"/>
                    </a:p>
                  </a:txBody>
                  <a:tcPr/>
                </a:tc>
                <a:extLst>
                  <a:ext uri="{0D108BD9-81ED-4DB2-BD59-A6C34878D82A}">
                    <a16:rowId xmlns:a16="http://schemas.microsoft.com/office/drawing/2014/main" val="3813025079"/>
                  </a:ext>
                </a:extLst>
              </a:tr>
            </a:tbl>
          </a:graphicData>
        </a:graphic>
      </p:graphicFrame>
    </p:spTree>
    <p:extLst>
      <p:ext uri="{BB962C8B-B14F-4D97-AF65-F5344CB8AC3E}">
        <p14:creationId xmlns:p14="http://schemas.microsoft.com/office/powerpoint/2010/main" val="320430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518" y="397196"/>
            <a:ext cx="9603275" cy="1049235"/>
          </a:xfrm>
        </p:spPr>
        <p:txBody>
          <a:bodyPr>
            <a:normAutofit fontScale="90000"/>
          </a:bodyPr>
          <a:lstStyle/>
          <a:p>
            <a:r>
              <a:rPr lang="en-GB" sz="3600" dirty="0"/>
              <a:t>Introduction to Accent and Dialect Study - lexis</a:t>
            </a:r>
          </a:p>
        </p:txBody>
      </p:sp>
      <p:pic>
        <p:nvPicPr>
          <p:cNvPr id="4" name="WgEc4Cz32eo"/>
          <p:cNvPicPr>
            <a:picLocks noGrp="1" noRot="1" noChangeAspect="1"/>
          </p:cNvPicPr>
          <p:nvPr>
            <p:ph idx="1"/>
            <a:videoFile r:link="rId1"/>
          </p:nvPr>
        </p:nvPicPr>
        <p:blipFill>
          <a:blip r:embed="rId3"/>
          <a:stretch>
            <a:fillRect/>
          </a:stretch>
        </p:blipFill>
        <p:spPr>
          <a:xfrm>
            <a:off x="6999288" y="2176463"/>
            <a:ext cx="4701608" cy="2786235"/>
          </a:xfrm>
          <a:prstGeom prst="rect">
            <a:avLst/>
          </a:prstGeom>
        </p:spPr>
      </p:pic>
      <p:sp>
        <p:nvSpPr>
          <p:cNvPr id="5" name="TextBox 4"/>
          <p:cNvSpPr txBox="1"/>
          <p:nvPr/>
        </p:nvSpPr>
        <p:spPr>
          <a:xfrm>
            <a:off x="997527" y="1898680"/>
            <a:ext cx="5444837" cy="3970318"/>
          </a:xfrm>
          <a:prstGeom prst="rect">
            <a:avLst/>
          </a:prstGeom>
          <a:solidFill>
            <a:schemeClr val="accent5">
              <a:lumMod val="20000"/>
              <a:lumOff val="80000"/>
            </a:schemeClr>
          </a:solidFill>
        </p:spPr>
        <p:txBody>
          <a:bodyPr wrap="square" rtlCol="0">
            <a:spAutoFit/>
          </a:bodyPr>
          <a:lstStyle/>
          <a:p>
            <a:r>
              <a:rPr lang="en-GB" dirty="0"/>
              <a:t>Here’s another video clip to watch. It helps us understand how dialects can be confusing for foreign learners of English. Here’s Korean Billy trying to help out his </a:t>
            </a:r>
            <a:r>
              <a:rPr lang="en-GB" dirty="0" err="1"/>
              <a:t>Youtube</a:t>
            </a:r>
            <a:r>
              <a:rPr lang="en-GB" dirty="0"/>
              <a:t> followers with Lancashire English! (You’ll be pleased to know that Korean Billy does many other regional English Dialects! Just look for him on </a:t>
            </a:r>
            <a:r>
              <a:rPr lang="en-GB" dirty="0" err="1"/>
              <a:t>Youtube</a:t>
            </a:r>
            <a:r>
              <a:rPr lang="en-GB" dirty="0"/>
              <a:t>.)</a:t>
            </a:r>
          </a:p>
          <a:p>
            <a:endParaRPr lang="en-GB" dirty="0"/>
          </a:p>
          <a:p>
            <a:r>
              <a:rPr lang="en-GB" b="1" i="1" dirty="0"/>
              <a:t>TASK </a:t>
            </a:r>
          </a:p>
          <a:p>
            <a:r>
              <a:rPr lang="en-GB" i="1" dirty="0"/>
              <a:t>Think of some local expressions you might use which could be confusing for a foreign learner of English. Write a brief explanation of them. For example ‘It’s cracking flags’ for it being really hot. You’d definitely have to explain that the word ‘flags’ in the phrase relates to flagstones used for pavements and not things you wave at events!</a:t>
            </a:r>
          </a:p>
        </p:txBody>
      </p:sp>
    </p:spTree>
    <p:extLst>
      <p:ext uri="{BB962C8B-B14F-4D97-AF65-F5344CB8AC3E}">
        <p14:creationId xmlns:p14="http://schemas.microsoft.com/office/powerpoint/2010/main" val="320795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329" y="322380"/>
            <a:ext cx="9603275" cy="1049235"/>
          </a:xfrm>
        </p:spPr>
        <p:txBody>
          <a:bodyPr>
            <a:normAutofit fontScale="90000"/>
          </a:bodyPr>
          <a:lstStyle/>
          <a:p>
            <a:r>
              <a:rPr lang="en-GB" sz="3600" dirty="0"/>
              <a:t>Introduction to Accent and Dialect Study - Grammar</a:t>
            </a:r>
          </a:p>
        </p:txBody>
      </p:sp>
      <p:sp>
        <p:nvSpPr>
          <p:cNvPr id="3" name="TextBox 2"/>
          <p:cNvSpPr txBox="1"/>
          <p:nvPr/>
        </p:nvSpPr>
        <p:spPr>
          <a:xfrm>
            <a:off x="406376" y="1931995"/>
            <a:ext cx="8854002" cy="4801314"/>
          </a:xfrm>
          <a:prstGeom prst="rect">
            <a:avLst/>
          </a:prstGeom>
          <a:solidFill>
            <a:schemeClr val="accent5">
              <a:lumMod val="20000"/>
              <a:lumOff val="80000"/>
            </a:schemeClr>
          </a:solidFill>
        </p:spPr>
        <p:txBody>
          <a:bodyPr wrap="square" rtlCol="0">
            <a:spAutoFit/>
          </a:bodyPr>
          <a:lstStyle/>
          <a:p>
            <a:r>
              <a:rPr lang="en-GB" dirty="0"/>
              <a:t>The final area we will look at is </a:t>
            </a:r>
            <a:r>
              <a:rPr lang="en-GB" b="1" dirty="0"/>
              <a:t>Grammar. </a:t>
            </a:r>
            <a:r>
              <a:rPr lang="en-GB" dirty="0"/>
              <a:t>Read carefully the definition of Grammatical variation given below and the note about how linguists refer to grammatical variation:</a:t>
            </a:r>
          </a:p>
          <a:p>
            <a:endParaRPr lang="en-GB" dirty="0"/>
          </a:p>
          <a:p>
            <a:r>
              <a:rPr lang="en-GB" sz="1400" b="1" u="sng" dirty="0"/>
              <a:t>Grammatical variation</a:t>
            </a:r>
            <a:endParaRPr lang="en-GB" sz="1400" u="sng" dirty="0"/>
          </a:p>
          <a:p>
            <a:r>
              <a:rPr lang="en-GB" sz="1400" dirty="0"/>
              <a:t>Grammar is </a:t>
            </a:r>
            <a:r>
              <a:rPr lang="en-GB" sz="1400" b="1" dirty="0"/>
              <a:t>the structure of a language or dialect</a:t>
            </a:r>
            <a:r>
              <a:rPr lang="en-GB" sz="1400" dirty="0"/>
              <a:t>. It describes the way individual words change their form, such as when </a:t>
            </a:r>
            <a:r>
              <a:rPr lang="en-GB" sz="1400" i="1" dirty="0"/>
              <a:t>play</a:t>
            </a:r>
            <a:r>
              <a:rPr lang="en-GB" sz="1400" dirty="0"/>
              <a:t> becomes </a:t>
            </a:r>
            <a:r>
              <a:rPr lang="en-GB" sz="1400" i="1" dirty="0"/>
              <a:t>played</a:t>
            </a:r>
            <a:r>
              <a:rPr lang="en-GB" sz="1400" dirty="0"/>
              <a:t>, to indicate an event in past time. </a:t>
            </a:r>
          </a:p>
          <a:p>
            <a:r>
              <a:rPr lang="en-GB" sz="1400" dirty="0"/>
              <a:t>Grammar is often paired with </a:t>
            </a:r>
            <a:r>
              <a:rPr lang="en-GB" sz="1400" b="1" dirty="0"/>
              <a:t>syntax</a:t>
            </a:r>
            <a:r>
              <a:rPr lang="en-GB" sz="1400" dirty="0"/>
              <a:t>, the way words are combined to form phrases or sentences - basically the order words go in.  To make things easier, we normally use ‘Grammar’ to talk about both. Look at these pairs of sentences:</a:t>
            </a:r>
          </a:p>
          <a:p>
            <a:endParaRPr lang="en-GB" sz="1400" dirty="0"/>
          </a:p>
          <a:p>
            <a:r>
              <a:rPr lang="en-GB" sz="1400" b="1" dirty="0"/>
              <a:t>1a </a:t>
            </a:r>
            <a:r>
              <a:rPr lang="en-GB" sz="1400" dirty="0"/>
              <a:t>“I were stood in the queue…”</a:t>
            </a:r>
          </a:p>
          <a:p>
            <a:r>
              <a:rPr lang="en-GB" sz="1400" b="1" dirty="0"/>
              <a:t>1b </a:t>
            </a:r>
            <a:r>
              <a:rPr lang="en-GB" sz="1400" dirty="0"/>
              <a:t>“I was standing in the queue…”</a:t>
            </a:r>
          </a:p>
          <a:p>
            <a:endParaRPr lang="en-GB" sz="1400" b="1" dirty="0"/>
          </a:p>
          <a:p>
            <a:r>
              <a:rPr lang="en-GB" sz="1400" b="1" dirty="0"/>
              <a:t>2a </a:t>
            </a:r>
            <a:r>
              <a:rPr lang="en-GB" sz="1400" dirty="0"/>
              <a:t>“I’ll not do it.”</a:t>
            </a:r>
          </a:p>
          <a:p>
            <a:r>
              <a:rPr lang="en-GB" sz="1400" b="1" dirty="0"/>
              <a:t>2b </a:t>
            </a:r>
            <a:r>
              <a:rPr lang="en-GB" sz="1400" dirty="0"/>
              <a:t>“I won’t do it.”</a:t>
            </a:r>
          </a:p>
          <a:p>
            <a:endParaRPr lang="en-GB" sz="1400" b="1" dirty="0"/>
          </a:p>
          <a:p>
            <a:r>
              <a:rPr lang="en-GB" sz="1400" dirty="0"/>
              <a:t>One of each pair is </a:t>
            </a:r>
            <a:r>
              <a:rPr lang="en-GB" sz="1400" b="1" dirty="0"/>
              <a:t>Standard English</a:t>
            </a:r>
            <a:r>
              <a:rPr lang="en-GB" sz="1400" dirty="0"/>
              <a:t>, the other is </a:t>
            </a:r>
            <a:r>
              <a:rPr lang="en-GB" sz="1400" b="1" dirty="0"/>
              <a:t>non-standard English </a:t>
            </a:r>
            <a:r>
              <a:rPr lang="en-GB" sz="1400" dirty="0"/>
              <a:t>(see note) – it’s an example of what a Lancashire dialect speaker might say. I’m sure you will spot which is which! As you progress through the course you will learn how to linguistically describe these differences using grammatical terminology. </a:t>
            </a:r>
          </a:p>
          <a:p>
            <a:r>
              <a:rPr lang="en-GB" sz="1400" i="1" dirty="0"/>
              <a:t>If you would like to challenge yourself and see what you already know about grammar, see the extension task on the last three slides of this presentation. </a:t>
            </a:r>
          </a:p>
          <a:p>
            <a:endParaRPr lang="en-GB" sz="1400" dirty="0"/>
          </a:p>
        </p:txBody>
      </p:sp>
      <p:sp>
        <p:nvSpPr>
          <p:cNvPr id="6" name="Rectangle 1"/>
          <p:cNvSpPr>
            <a:spLocks noChangeArrowheads="1"/>
          </p:cNvSpPr>
          <p:nvPr/>
        </p:nvSpPr>
        <p:spPr bwMode="auto">
          <a:xfrm>
            <a:off x="3284538" y="3475038"/>
            <a:ext cx="750199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4" name="TextBox 3"/>
          <p:cNvSpPr txBox="1"/>
          <p:nvPr/>
        </p:nvSpPr>
        <p:spPr>
          <a:xfrm>
            <a:off x="9517643" y="2685011"/>
            <a:ext cx="2537779" cy="2769989"/>
          </a:xfrm>
          <a:prstGeom prst="rect">
            <a:avLst/>
          </a:prstGeom>
          <a:solidFill>
            <a:srgbClr val="FFFF00"/>
          </a:solidFill>
        </p:spPr>
        <p:txBody>
          <a:bodyPr wrap="square" rtlCol="0">
            <a:spAutoFit/>
          </a:bodyPr>
          <a:lstStyle/>
          <a:p>
            <a:r>
              <a:rPr lang="en-GB" dirty="0"/>
              <a:t>NOTE</a:t>
            </a:r>
          </a:p>
          <a:p>
            <a:r>
              <a:rPr lang="en-GB" sz="1200" b="1" dirty="0"/>
              <a:t>There is no wrong and right</a:t>
            </a:r>
            <a:endParaRPr lang="en-GB" sz="1200" dirty="0"/>
          </a:p>
          <a:p>
            <a:r>
              <a:rPr lang="en-GB" sz="1200" dirty="0"/>
              <a:t>Many people who haven’t studied language in the detail you will be doing will often talk about ‘right’ and ‘wrong’, or ‘correct’ and ‘incorrect’ grammar. They are normally only thinking about </a:t>
            </a:r>
            <a:r>
              <a:rPr lang="en-GB" sz="1200" b="1" dirty="0"/>
              <a:t>Standard English </a:t>
            </a:r>
            <a:r>
              <a:rPr lang="en-GB" sz="1200" dirty="0"/>
              <a:t>(remind yourself of the note on slide 6). Linguists therefore prefer the terms, </a:t>
            </a:r>
            <a:r>
              <a:rPr lang="en-GB" sz="1200" b="1" dirty="0"/>
              <a:t>‘standard’ </a:t>
            </a:r>
            <a:r>
              <a:rPr lang="en-GB" sz="1200" dirty="0"/>
              <a:t>and </a:t>
            </a:r>
            <a:r>
              <a:rPr lang="en-GB" sz="1200" b="1" dirty="0"/>
              <a:t>‘non-standard’ </a:t>
            </a:r>
            <a:r>
              <a:rPr lang="en-GB" sz="1200" dirty="0"/>
              <a:t>English.  Over the course we will explore these differing attitudes to English grammar. </a:t>
            </a:r>
            <a:endParaRPr lang="en-GB" sz="1200" i="1" dirty="0"/>
          </a:p>
        </p:txBody>
      </p:sp>
    </p:spTree>
    <p:extLst>
      <p:ext uri="{BB962C8B-B14F-4D97-AF65-F5344CB8AC3E}">
        <p14:creationId xmlns:p14="http://schemas.microsoft.com/office/powerpoint/2010/main" val="200486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47DBA164F4B049934D150D8F5FDEBB" ma:contentTypeVersion="12" ma:contentTypeDescription="Create a new document." ma:contentTypeScope="" ma:versionID="73d0e51988b9765d678994c53edcb273">
  <xsd:schema xmlns:xsd="http://www.w3.org/2001/XMLSchema" xmlns:xs="http://www.w3.org/2001/XMLSchema" xmlns:p="http://schemas.microsoft.com/office/2006/metadata/properties" xmlns:ns3="6fd93688-e08b-48ea-94be-eab54da7f0ec" xmlns:ns4="33e8917e-207c-4eb9-a537-75111fb430bf" targetNamespace="http://schemas.microsoft.com/office/2006/metadata/properties" ma:root="true" ma:fieldsID="913cdad060280ae7540e859973c29fd5" ns3:_="" ns4:_="">
    <xsd:import namespace="6fd93688-e08b-48ea-94be-eab54da7f0ec"/>
    <xsd:import namespace="33e8917e-207c-4eb9-a537-75111fb430b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d93688-e08b-48ea-94be-eab54da7f0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e8917e-207c-4eb9-a537-75111fb430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A30C22-A759-45F2-A5FD-9E40AC23F40C}">
  <ds:schemaRefs>
    <ds:schemaRef ds:uri="http://schemas.microsoft.com/sharepoint/v3/contenttype/forms"/>
  </ds:schemaRefs>
</ds:datastoreItem>
</file>

<file path=customXml/itemProps2.xml><?xml version="1.0" encoding="utf-8"?>
<ds:datastoreItem xmlns:ds="http://schemas.openxmlformats.org/officeDocument/2006/customXml" ds:itemID="{346A6D8B-7CB6-478B-9FF1-CD35D4875C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d93688-e08b-48ea-94be-eab54da7f0ec"/>
    <ds:schemaRef ds:uri="33e8917e-207c-4eb9-a537-75111fb430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3D474D-4026-4113-B4B5-85EED9E1327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285</TotalTime>
  <Words>2392</Words>
  <Application>Microsoft Office PowerPoint</Application>
  <PresentationFormat>Widescreen</PresentationFormat>
  <Paragraphs>159</Paragraphs>
  <Slides>13</Slides>
  <Notes>0</Notes>
  <HiddenSlides>0</HiddenSlides>
  <MMClips>2</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Gallery</vt:lpstr>
      <vt:lpstr>English language</vt:lpstr>
      <vt:lpstr>Introduction to Accent and Dialect Study</vt:lpstr>
      <vt:lpstr>Introduction to Accent and Dialect Study</vt:lpstr>
      <vt:lpstr>Introduction to Accent and Dialect Study</vt:lpstr>
      <vt:lpstr>Introduction to Accent and Dialect Study</vt:lpstr>
      <vt:lpstr>PowerPoint Presentation</vt:lpstr>
      <vt:lpstr>Introduction to Accent and Dialect Study - lexis</vt:lpstr>
      <vt:lpstr>Introduction to Accent and Dialect Study - lexis</vt:lpstr>
      <vt:lpstr>Introduction to Accent and Dialect Study - Grammar</vt:lpstr>
      <vt:lpstr>Introduction to Accent and Dialect Study – recap and extension tasks</vt:lpstr>
      <vt:lpstr>Introduction to Accent and Dialect Study – Grammar extension task</vt:lpstr>
      <vt:lpstr>Introduction to Accent and Dialect Study – Grammar extension task</vt:lpstr>
      <vt:lpstr>Introduction to Accent and Dialect Study – Grammar 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Accent and Dialect Study</dc:title>
  <dc:creator>Nigel Tookey</dc:creator>
  <cp:lastModifiedBy>Robert Jones</cp:lastModifiedBy>
  <cp:revision>32</cp:revision>
  <dcterms:created xsi:type="dcterms:W3CDTF">2020-06-26T10:34:05Z</dcterms:created>
  <dcterms:modified xsi:type="dcterms:W3CDTF">2020-07-01T07:29:10Z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0x0101002447DBA164F4B049934D150D8F5FDEBB</vt:lpwstr>
  </property>
</Properties>
</file>